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19" r:id="rId2"/>
    <p:sldId id="320" r:id="rId3"/>
    <p:sldId id="360" r:id="rId4"/>
    <p:sldId id="361" r:id="rId5"/>
    <p:sldId id="362" r:id="rId6"/>
    <p:sldId id="322" r:id="rId7"/>
    <p:sldId id="323" r:id="rId8"/>
    <p:sldId id="324" r:id="rId9"/>
    <p:sldId id="363" r:id="rId10"/>
    <p:sldId id="364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  <p:sldId id="347" r:id="rId33"/>
    <p:sldId id="348" r:id="rId34"/>
    <p:sldId id="349" r:id="rId35"/>
    <p:sldId id="350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58" r:id="rId44"/>
    <p:sldId id="359" r:id="rId45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D81582-8FB6-4FA6-907B-70851BCFA37A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755BF7-7FAE-4592-B056-2C001E8C81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0488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9B020-FF87-4D9A-B8C5-A28585743F3E}" type="slidenum">
              <a:rPr lang="en-US" altLang="hu-HU"/>
              <a:pPr/>
              <a:t>14</a:t>
            </a:fld>
            <a:endParaRPr lang="en-US" altLang="hu-H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9577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34B3-544E-4EA1-ACE7-77E60A650A2D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E8EE-7A99-41C1-91E3-F81CB7CBAC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42946-4A72-44E6-84D6-2F32410D20BE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7671-744C-4885-B78E-CCF55D0E334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C3227-56BC-4D34-A689-FE484EC61310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446CD-9DC1-437A-A912-0C16230D3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Cím és tartalom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29AF3E-3F05-4CA0-BAE8-C347CBC2AFD4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91389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Cím és 2 tartalomrész a szöveg fe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370385-B920-4909-8B72-0616B8C05AEF}" type="slidenum">
              <a:rPr lang="en-US" altLang="hu-HU"/>
              <a:pPr/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9777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4CA2F-7787-412E-AAD5-7172C536D6FE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1542C-CEF2-4C66-8164-C6E144AB7C5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2593-56BA-4B3B-AA38-2A48E6DEB558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7D8BA-E975-4B63-BBD2-EA65DBCDF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DC607-2F4E-45A1-90C3-C639C7908109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75CF0-BE9F-4C55-B3A0-1AEEC2C5D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0C29-F5B9-4751-B2BE-B85B57282E5F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1B779-9001-44CD-B894-940C2C60FB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D580F-FDBB-49FA-9F6A-1EC3E9630AC9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786-1ABF-4F1A-BC05-CE440679BC8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7038-5961-4A47-B5FD-144B185A3EA6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16C9-CB8C-4740-B95F-208C02190A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63D74-C87E-4B8E-86DF-A51A7D013BB2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C7DB-037C-4FF5-ABB7-7E228E5DFD7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EAE79-5731-468F-811F-744D57BABF64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2252-BD61-4D2B-BD96-C9E018BD55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F9F584-4B27-4D6C-9139-102FD9220625}" type="datetimeFigureOut">
              <a:rPr lang="hu-HU"/>
              <a:pPr>
                <a:defRPr/>
              </a:pPr>
              <a:t>2019.10.16.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9F17D1-E68C-4534-9A76-5FDD030D29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hyperlink" Target="https://hu.wikipedia.org/wiki/Kanada" TargetMode="External"/><Relationship Id="rId18" Type="http://schemas.openxmlformats.org/officeDocument/2006/relationships/hyperlink" Target="https://hu.wikipedia.org/wiki/Belgium" TargetMode="External"/><Relationship Id="rId26" Type="http://schemas.openxmlformats.org/officeDocument/2006/relationships/hyperlink" Target="https://hu.wikipedia.org/wiki/Szlov%C3%A9nia" TargetMode="External"/><Relationship Id="rId39" Type="http://schemas.openxmlformats.org/officeDocument/2006/relationships/image" Target="../media/image16.png"/><Relationship Id="rId21" Type="http://schemas.openxmlformats.org/officeDocument/2006/relationships/hyperlink" Target="https://hu.wikipedia.org/wiki/Ausztria" TargetMode="External"/><Relationship Id="rId34" Type="http://schemas.openxmlformats.org/officeDocument/2006/relationships/image" Target="../media/image11.png"/><Relationship Id="rId42" Type="http://schemas.openxmlformats.org/officeDocument/2006/relationships/image" Target="../media/image19.png"/><Relationship Id="rId47" Type="http://schemas.openxmlformats.org/officeDocument/2006/relationships/image" Target="../media/image24.png"/><Relationship Id="rId50" Type="http://schemas.openxmlformats.org/officeDocument/2006/relationships/image" Target="../media/image27.png"/><Relationship Id="rId7" Type="http://schemas.openxmlformats.org/officeDocument/2006/relationships/hyperlink" Target="https://hu.wikipedia.org/wiki/Izland" TargetMode="External"/><Relationship Id="rId2" Type="http://schemas.openxmlformats.org/officeDocument/2006/relationships/hyperlink" Target="https://hu.wikipedia.org/wiki/Norv%C3%A9gia" TargetMode="External"/><Relationship Id="rId16" Type="http://schemas.openxmlformats.org/officeDocument/2006/relationships/hyperlink" Target="https://hu.wikipedia.org/wiki/Finnorsz%C3%A1g" TargetMode="External"/><Relationship Id="rId29" Type="http://schemas.openxmlformats.org/officeDocument/2006/relationships/image" Target="../media/image6.png"/><Relationship Id="rId11" Type="http://schemas.openxmlformats.org/officeDocument/2006/relationships/hyperlink" Target="https://hu.wikipedia.org/wiki/Hollandia" TargetMode="External"/><Relationship Id="rId24" Type="http://schemas.openxmlformats.org/officeDocument/2006/relationships/hyperlink" Target="https://hu.wikipedia.org/wiki/D%C3%A9l-Korea" TargetMode="External"/><Relationship Id="rId32" Type="http://schemas.openxmlformats.org/officeDocument/2006/relationships/image" Target="../media/image9.png"/><Relationship Id="rId37" Type="http://schemas.openxmlformats.org/officeDocument/2006/relationships/image" Target="../media/image14.png"/><Relationship Id="rId40" Type="http://schemas.openxmlformats.org/officeDocument/2006/relationships/image" Target="../media/image17.png"/><Relationship Id="rId45" Type="http://schemas.openxmlformats.org/officeDocument/2006/relationships/image" Target="../media/image22.png"/><Relationship Id="rId53" Type="http://schemas.openxmlformats.org/officeDocument/2006/relationships/image" Target="../media/image30.png"/><Relationship Id="rId5" Type="http://schemas.openxmlformats.org/officeDocument/2006/relationships/hyperlink" Target="https://hu.wikipedia.org/wiki/%C3%8Drorsz%C3%A1g" TargetMode="External"/><Relationship Id="rId10" Type="http://schemas.openxmlformats.org/officeDocument/2006/relationships/hyperlink" Target="https://hu.wikipedia.org/wiki/Szingap%C3%BAr" TargetMode="External"/><Relationship Id="rId19" Type="http://schemas.openxmlformats.org/officeDocument/2006/relationships/hyperlink" Target="https://hu.wikipedia.org/wiki/Liechtenstein" TargetMode="External"/><Relationship Id="rId31" Type="http://schemas.openxmlformats.org/officeDocument/2006/relationships/image" Target="../media/image8.png"/><Relationship Id="rId44" Type="http://schemas.openxmlformats.org/officeDocument/2006/relationships/image" Target="../media/image21.png"/><Relationship Id="rId52" Type="http://schemas.openxmlformats.org/officeDocument/2006/relationships/image" Target="../media/image29.png"/><Relationship Id="rId4" Type="http://schemas.openxmlformats.org/officeDocument/2006/relationships/hyperlink" Target="https://hu.wikipedia.org/wiki/Ausztr%C3%A1lia_(orsz%C3%A1g)" TargetMode="External"/><Relationship Id="rId9" Type="http://schemas.openxmlformats.org/officeDocument/2006/relationships/hyperlink" Target="https://hu.wikipedia.org/wiki/Sv%C3%A9dorsz%C3%A1g" TargetMode="External"/><Relationship Id="rId14" Type="http://schemas.openxmlformats.org/officeDocument/2006/relationships/hyperlink" Target="https://hu.wikipedia.org/wiki/Amerikai_Egyes%C3%BClt_%C3%81llamok" TargetMode="External"/><Relationship Id="rId22" Type="http://schemas.openxmlformats.org/officeDocument/2006/relationships/hyperlink" Target="https://hu.wikipedia.org/wiki/Luxemburg" TargetMode="Externa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35" Type="http://schemas.openxmlformats.org/officeDocument/2006/relationships/image" Target="../media/image12.png"/><Relationship Id="rId43" Type="http://schemas.openxmlformats.org/officeDocument/2006/relationships/image" Target="../media/image20.png"/><Relationship Id="rId48" Type="http://schemas.openxmlformats.org/officeDocument/2006/relationships/image" Target="../media/image25.png"/><Relationship Id="rId8" Type="http://schemas.openxmlformats.org/officeDocument/2006/relationships/hyperlink" Target="https://hu.wikipedia.org/wiki/Hongkong" TargetMode="External"/><Relationship Id="rId51" Type="http://schemas.openxmlformats.org/officeDocument/2006/relationships/image" Target="../media/image28.png"/><Relationship Id="rId3" Type="http://schemas.openxmlformats.org/officeDocument/2006/relationships/hyperlink" Target="https://hu.wikipedia.org/wiki/Sv%C3%A1jc" TargetMode="External"/><Relationship Id="rId12" Type="http://schemas.openxmlformats.org/officeDocument/2006/relationships/hyperlink" Target="https://hu.wikipedia.org/wiki/D%C3%A1nia" TargetMode="External"/><Relationship Id="rId17" Type="http://schemas.openxmlformats.org/officeDocument/2006/relationships/hyperlink" Target="https://hu.wikipedia.org/wiki/%C3%9Aj-Z%C3%A9land" TargetMode="External"/><Relationship Id="rId25" Type="http://schemas.openxmlformats.org/officeDocument/2006/relationships/hyperlink" Target="https://hu.wikipedia.org/wiki/Franciaorsz%C3%A1g" TargetMode="External"/><Relationship Id="rId33" Type="http://schemas.openxmlformats.org/officeDocument/2006/relationships/image" Target="../media/image10.png"/><Relationship Id="rId38" Type="http://schemas.openxmlformats.org/officeDocument/2006/relationships/image" Target="../media/image15.png"/><Relationship Id="rId46" Type="http://schemas.openxmlformats.org/officeDocument/2006/relationships/image" Target="../media/image23.png"/><Relationship Id="rId20" Type="http://schemas.openxmlformats.org/officeDocument/2006/relationships/hyperlink" Target="https://hu.wikipedia.org/wiki/Jap%C3%A1n" TargetMode="External"/><Relationship Id="rId41" Type="http://schemas.openxmlformats.org/officeDocument/2006/relationships/image" Target="../media/image18.png"/><Relationship Id="rId54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u.wikipedia.org/wiki/N%C3%A9metorsz%C3%A1g" TargetMode="External"/><Relationship Id="rId15" Type="http://schemas.openxmlformats.org/officeDocument/2006/relationships/hyperlink" Target="https://hu.wikipedia.org/wiki/Egyes%C3%BClt_Kir%C3%A1lys%C3%A1g" TargetMode="External"/><Relationship Id="rId23" Type="http://schemas.openxmlformats.org/officeDocument/2006/relationships/hyperlink" Target="https://hu.wikipedia.org/wiki/Izrael" TargetMode="External"/><Relationship Id="rId28" Type="http://schemas.openxmlformats.org/officeDocument/2006/relationships/image" Target="../media/image5.png"/><Relationship Id="rId36" Type="http://schemas.openxmlformats.org/officeDocument/2006/relationships/image" Target="../media/image13.png"/><Relationship Id="rId49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hu.wikipedia.org/wiki/Katar" TargetMode="External"/><Relationship Id="rId13" Type="http://schemas.openxmlformats.org/officeDocument/2006/relationships/hyperlink" Target="https://hu.wikipedia.org/wiki/Amerikai_Egyes%C3%BClt_%C3%81llamok" TargetMode="External"/><Relationship Id="rId18" Type="http://schemas.openxmlformats.org/officeDocument/2006/relationships/hyperlink" Target="https://hu.wikipedia.org/wiki/Kanada" TargetMode="External"/><Relationship Id="rId26" Type="http://schemas.openxmlformats.org/officeDocument/2006/relationships/hyperlink" Target="https://hu.wikipedia.org/wiki/Egyes%C3%BClt_Arab_Em%C3%ADrs%C3%A9gek" TargetMode="External"/><Relationship Id="rId3" Type="http://schemas.openxmlformats.org/officeDocument/2006/relationships/hyperlink" Target="https://hu.wikipedia.org/wiki/Luxemburg" TargetMode="External"/><Relationship Id="rId21" Type="http://schemas.openxmlformats.org/officeDocument/2006/relationships/hyperlink" Target="https://hu.wikipedia.org/wiki/%C3%9Aj-Z%C3%A9land" TargetMode="External"/><Relationship Id="rId7" Type="http://schemas.openxmlformats.org/officeDocument/2006/relationships/hyperlink" Target="https://hu.wikipedia.org/wiki/Izland" TargetMode="External"/><Relationship Id="rId12" Type="http://schemas.openxmlformats.org/officeDocument/2006/relationships/hyperlink" Target="https://hu.wikipedia.org/wiki/Sv%C3%A9dorsz%C3%A1g" TargetMode="External"/><Relationship Id="rId17" Type="http://schemas.openxmlformats.org/officeDocument/2006/relationships/hyperlink" Target="https://hu.wikipedia.org/wiki/Finnorsz%C3%A1g" TargetMode="External"/><Relationship Id="rId25" Type="http://schemas.openxmlformats.org/officeDocument/2006/relationships/hyperlink" Target="https://hu.wikipedia.org/wiki/Jap%C3%A1n" TargetMode="External"/><Relationship Id="rId2" Type="http://schemas.openxmlformats.org/officeDocument/2006/relationships/hyperlink" Target="https://hu.wikipedia.org/wiki/Amerikai_doll%C3%A1r" TargetMode="External"/><Relationship Id="rId16" Type="http://schemas.openxmlformats.org/officeDocument/2006/relationships/hyperlink" Target="https://hu.wikipedia.org/wiki/Ausztria" TargetMode="External"/><Relationship Id="rId20" Type="http://schemas.openxmlformats.org/officeDocument/2006/relationships/hyperlink" Target="https://hu.wikipedia.org/wiki/Belgiu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u.wikipedia.org/wiki/%C3%8Drorsz%C3%A1g" TargetMode="External"/><Relationship Id="rId11" Type="http://schemas.openxmlformats.org/officeDocument/2006/relationships/hyperlink" Target="https://hu.wikipedia.org/wiki/Ausztr%C3%A1lia_(orsz%C3%A1g)" TargetMode="External"/><Relationship Id="rId24" Type="http://schemas.openxmlformats.org/officeDocument/2006/relationships/hyperlink" Target="https://hu.wikipedia.org/wiki/Egyes%C3%BClt_Kir%C3%A1lys%C3%A1g" TargetMode="External"/><Relationship Id="rId5" Type="http://schemas.openxmlformats.org/officeDocument/2006/relationships/hyperlink" Target="https://hu.wikipedia.org/wiki/Norv%C3%A9gia" TargetMode="External"/><Relationship Id="rId15" Type="http://schemas.openxmlformats.org/officeDocument/2006/relationships/hyperlink" Target="https://hu.wikipedia.org/wiki/San_Marino" TargetMode="External"/><Relationship Id="rId23" Type="http://schemas.openxmlformats.org/officeDocument/2006/relationships/hyperlink" Target="https://hu.wikipedia.org/wiki/Franciaorsz%C3%A1g" TargetMode="External"/><Relationship Id="rId10" Type="http://schemas.openxmlformats.org/officeDocument/2006/relationships/hyperlink" Target="https://hu.wikipedia.org/wiki/D%C3%A1nia" TargetMode="External"/><Relationship Id="rId19" Type="http://schemas.openxmlformats.org/officeDocument/2006/relationships/hyperlink" Target="https://hu.wikipedia.org/wiki/N%C3%A9metorsz%C3%A1g" TargetMode="External"/><Relationship Id="rId4" Type="http://schemas.openxmlformats.org/officeDocument/2006/relationships/hyperlink" Target="https://hu.wikipedia.org/wiki/Sv%C3%A1jc" TargetMode="External"/><Relationship Id="rId9" Type="http://schemas.openxmlformats.org/officeDocument/2006/relationships/hyperlink" Target="https://hu.wikipedia.org/wiki/Szingap%C3%BAr" TargetMode="External"/><Relationship Id="rId14" Type="http://schemas.openxmlformats.org/officeDocument/2006/relationships/hyperlink" Target="https://hu.wikipedia.org/wiki/Hollandia" TargetMode="External"/><Relationship Id="rId22" Type="http://schemas.openxmlformats.org/officeDocument/2006/relationships/hyperlink" Target="https://hu.wikipedia.org/wiki/Izrael" TargetMode="External"/><Relationship Id="rId27" Type="http://schemas.openxmlformats.org/officeDocument/2006/relationships/hyperlink" Target="https://hu.wikipedia.org/wiki/Olaszorsz%C3%A1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ím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sz="3600" dirty="0" smtClean="0"/>
              <a:t>Gazdaságpolitika</a:t>
            </a:r>
            <a:br>
              <a:rPr lang="hu-HU" sz="3600" dirty="0" smtClean="0"/>
            </a:br>
            <a:r>
              <a:rPr lang="hu-HU" sz="3600" dirty="0"/>
              <a:t>9</a:t>
            </a:r>
            <a:r>
              <a:rPr lang="hu-HU" sz="3600" dirty="0" smtClean="0"/>
              <a:t>. </a:t>
            </a:r>
            <a:r>
              <a:rPr lang="hu-HU" sz="3600" dirty="0" err="1" smtClean="0"/>
              <a:t>ea</a:t>
            </a:r>
            <a:r>
              <a:rPr lang="hu-HU" sz="3600" dirty="0" smtClean="0"/>
              <a:t>.</a:t>
            </a:r>
            <a:br>
              <a:rPr lang="hu-HU" sz="3600" dirty="0" smtClean="0"/>
            </a:br>
            <a:endParaRPr lang="hu-HU" sz="3600" dirty="0" smtClean="0"/>
          </a:p>
        </p:txBody>
      </p:sp>
      <p:sp>
        <p:nvSpPr>
          <p:cNvPr id="14338" name="Alcím 2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dirty="0" smtClean="0"/>
              <a:t>A jóléti állam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hu-HU" sz="2800" dirty="0" smtClean="0"/>
              <a:t>Svéd modell </a:t>
            </a:r>
          </a:p>
        </p:txBody>
      </p:sp>
    </p:spTree>
    <p:extLst>
      <p:ext uri="{BB962C8B-B14F-4D97-AF65-F5344CB8AC3E}">
        <p14:creationId xmlns:p14="http://schemas.microsoft.com/office/powerpoint/2010/main" val="624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15860"/>
              </p:ext>
            </p:extLst>
          </p:nvPr>
        </p:nvGraphicFramePr>
        <p:xfrm>
          <a:off x="209550" y="620679"/>
          <a:ext cx="6858096" cy="6577546"/>
        </p:xfrm>
        <a:graphic>
          <a:graphicData uri="http://schemas.openxmlformats.org/drawingml/2006/table">
            <a:tbl>
              <a:tblPr/>
              <a:tblGrid>
                <a:gridCol w="1714524"/>
                <a:gridCol w="1714524"/>
                <a:gridCol w="1714524"/>
                <a:gridCol w="1714524"/>
              </a:tblGrid>
              <a:tr h="228922"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 dirty="0">
                          <a:effectLst/>
                        </a:rPr>
                        <a:t> </a:t>
                      </a:r>
                      <a:r>
                        <a:rPr lang="hu-HU" sz="1400" u="none" strike="noStrike" dirty="0">
                          <a:solidFill>
                            <a:srgbClr val="0B0080"/>
                          </a:solidFill>
                          <a:effectLst/>
                          <a:hlinkClick r:id="rId2" tooltip="Norvégia"/>
                        </a:rPr>
                        <a:t>Norvégia</a:t>
                      </a:r>
                      <a:endParaRPr lang="hu-HU" sz="1400" dirty="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0,953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3" tooltip="Svájc"/>
                        </a:rPr>
                        <a:t>Svájc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0,944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4" tooltip="Ausztrália (ország)"/>
                        </a:rPr>
                        <a:t>Ausztrália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0,939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4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5" tooltip="Írország"/>
                        </a:rPr>
                        <a:t>Írország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0,938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0,004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5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6" tooltip="Németország"/>
                        </a:rPr>
                        <a:t>Németország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0,936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6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7" tooltip="Izland"/>
                        </a:rPr>
                        <a:t>Izland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0,935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7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8" tooltip="Hongkong"/>
                        </a:rPr>
                        <a:t>Hongkong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0,933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7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9" tooltip="Svédország"/>
                        </a:rPr>
                        <a:t>Svédország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0,933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9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0" tooltip="Szingapúr"/>
                        </a:rPr>
                        <a:t>Szingapúr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0,932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10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1" tooltip="Hollandia"/>
                        </a:rPr>
                        <a:t>Hollandia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0,931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2" tooltip="Dánia"/>
                        </a:rPr>
                        <a:t>Dánia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0,929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3" tooltip="Kanada"/>
                        </a:rPr>
                        <a:t>Kanada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0,926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0,004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4" tooltip="Amerikai Egyesült Államok"/>
                        </a:rPr>
                        <a:t>USA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0,924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02298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14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5" tooltip="Egyesült Királyság"/>
                        </a:rPr>
                        <a:t>Egyesült Királyság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0,922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15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6" tooltip="Finnország"/>
                        </a:rPr>
                        <a:t>Finnország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0,920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16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7" tooltip="Új-Zéland"/>
                        </a:rPr>
                        <a:t>Új-Zéland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0,917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17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8" tooltip="Belgium"/>
                        </a:rPr>
                        <a:t>Belgium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0,916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17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9" tooltip="Liechtenstein"/>
                        </a:rPr>
                        <a:t>Liechtenstein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0,916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19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0" tooltip="Japán"/>
                        </a:rPr>
                        <a:t>Japán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0,909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20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1" tooltip="Ausztria"/>
                        </a:rPr>
                        <a:t>Ausztria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0,908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2" tooltip="Luxemburg"/>
                        </a:rPr>
                        <a:t>Luxemburg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0,904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3" tooltip="Izrael"/>
                        </a:rPr>
                        <a:t>Izrael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0,903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4" tooltip="Dél-Korea"/>
                        </a:rPr>
                        <a:t>Dél-Korea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0,903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0,003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24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5" tooltip="Franciaország"/>
                        </a:rPr>
                        <a:t>Franciaország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0,901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28922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25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6" tooltip="Szlovénia"/>
                        </a:rPr>
                        <a:t>Szlovénia</a:t>
                      </a:r>
                      <a:endParaRPr lang="hu-HU" sz="1400">
                        <a:effectLst/>
                      </a:endParaRP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0,896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 0,002</a:t>
                      </a:r>
                    </a:p>
                  </a:txBody>
                  <a:tcPr marL="43941" marR="43941" marT="21971" marB="21971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pic>
        <p:nvPicPr>
          <p:cNvPr id="4173" name="Picture 77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4" name="Picture 78" descr="https://upload.wikimedia.org/wikipedia/commons/thumb/d/d9/Flag_of_Norway.svg/22px-Flag_of_Norway.svg.pn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28908"/>
            <a:ext cx="454240" cy="33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5" name="Picture 79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6" name="Picture 80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7" name="Picture 81" descr="https://upload.wikimedia.org/wikipedia/commons/thumb/f/f3/Flag_of_Switzerland.svg/20px-Flag_of_Switzerland.svg.pn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167" y="1405605"/>
            <a:ext cx="412945" cy="41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8" name="Picture 82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9" name="Picture 83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0" name="Picture 84" descr="https://upload.wikimedia.org/wikipedia/commons/thumb/8/88/Flag_of_Australia_%28converted%29.svg/22px-Flag_of_Australia_%28converted%29.svg.pn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58037"/>
            <a:ext cx="454240" cy="22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1" name="Picture 85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2" name="Picture 86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3" name="Picture 87" descr="https://upload.wikimedia.org/wikipedia/commons/thumb/4/45/Flag_of_Ireland.svg/22px-Flag_of_Ireland.svg.pn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58037"/>
            <a:ext cx="454240" cy="22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4" name="Picture 88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5" name="Picture 89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25" y="1463863"/>
            <a:ext cx="206473" cy="2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6" name="Picture 90" descr="https://upload.wikimedia.org/wikipedia/commons/thumb/b/ba/Flag_of_Germany.svg/22px-Flag_of_Germany.svg.pn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46387"/>
            <a:ext cx="454240" cy="26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7" name="Picture 91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8" name="Picture 92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89" name="Picture 93" descr="https://upload.wikimedia.org/wikipedia/commons/thumb/c/ce/Flag_of_Iceland.svg/22px-Flag_of_Iceland.svg.pn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28908"/>
            <a:ext cx="454240" cy="33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0" name="Picture 94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1" name="Picture 95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2" name="Picture 96" descr="https://upload.wikimedia.org/wikipedia/commons/thumb/5/5b/Flag_of_Hong_Kong.svg/22px-Flag_of_Hong_Kong.svg.png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34734"/>
            <a:ext cx="454240" cy="30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3" name="Picture 97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4" name="Picture 98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5" name="Picture 99" descr="https://upload.wikimedia.org/wikipedia/commons/thumb/4/4c/Flag_of_Sweden.svg/22px-Flag_of_Sweden.svg.png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40560"/>
            <a:ext cx="454240" cy="28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6" name="Picture 100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7" name="Picture 101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25" y="1463863"/>
            <a:ext cx="206473" cy="2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8" name="Picture 102" descr="https://upload.wikimedia.org/wikipedia/commons/thumb/4/48/Flag_of_Singapore.svg/22px-Flag_of_Singapore.svg.png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34734"/>
            <a:ext cx="454240" cy="30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" name="Picture 103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0" name="Picture 104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1" name="Picture 105" descr="https://upload.wikimedia.org/wikipedia/commons/thumb/2/20/Flag_of_the_Netherlands.svg/22px-Flag_of_the_Netherlands.svg.png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34734"/>
            <a:ext cx="454240" cy="30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2" name="Picture 106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3" name="Picture 107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25" y="1463863"/>
            <a:ext cx="206473" cy="2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4" name="Picture 108" descr="https://upload.wikimedia.org/wikipedia/commons/thumb/9/9c/Flag_of_Denmark.svg/22px-Flag_of_Denmark.svg.png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23083"/>
            <a:ext cx="454240" cy="35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5" name="Picture 109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6" name="Picture 110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7" name="Picture 111" descr="https://upload.wikimedia.org/wikipedia/commons/thumb/c/cf/Flag_of_Canada.svg/22px-Flag_of_Canada.svg.png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58037"/>
            <a:ext cx="454240" cy="22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8" name="Picture 112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09" name="Picture 113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25" y="1463863"/>
            <a:ext cx="206473" cy="2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0" name="Picture 114" descr="https://upload.wikimedia.org/wikipedia/commons/thumb/a/a4/Flag_of_the_United_States.svg/22px-Flag_of_the_United_States.svg.png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52211"/>
            <a:ext cx="454240" cy="24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1" name="Picture 115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2" name="Picture 116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3" name="Picture 117" descr="https://upload.wikimedia.org/wikipedia/commons/thumb/a/ae/Flag_of_the_United_Kingdom.svg/22px-Flag_of_the_United_Kingdom.svg.png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58037"/>
            <a:ext cx="454240" cy="22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4" name="Picture 118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5" name="Picture 119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6" name="Picture 120" descr="https://upload.wikimedia.org/wikipedia/commons/thumb/b/bc/Flag_of_Finland.svg/22px-Flag_of_Finland.svg.png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46387"/>
            <a:ext cx="454240" cy="26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7" name="Picture 121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8" name="Picture 122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19" name="Picture 123" descr="https://upload.wikimedia.org/wikipedia/commons/thumb/3/3e/Flag_of_New_Zealand.svg/22px-Flag_of_New_Zealand.svg.png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58037"/>
            <a:ext cx="454240" cy="22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0" name="Picture 124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1" name="Picture 125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25" y="1463863"/>
            <a:ext cx="206473" cy="2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2" name="Picture 126" descr="https://upload.wikimedia.org/wikipedia/commons/thumb/9/92/Flag_of_Belgium_%28civil%29.svg/22px-Flag_of_Belgium_%28civil%29.svg.png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34734"/>
            <a:ext cx="454240" cy="30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3" name="Picture 127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4" name="Picture 128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425" y="1463863"/>
            <a:ext cx="206473" cy="2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5" name="Picture 129" descr="https://upload.wikimedia.org/wikipedia/commons/thumb/4/47/Flag_of_Liechtenstein.svg/22px-Flag_of_Liechtenstein.svg.png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46387"/>
            <a:ext cx="454240" cy="26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6" name="Picture 130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7" name="Picture 131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8" name="Picture 132" descr="https://upload.wikimedia.org/wikipedia/commons/thumb/9/9e/Flag_of_Japan.svg/22px-Flag_of_Japan.svg.png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34734"/>
            <a:ext cx="454240" cy="30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9" name="Picture 133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0" name="Picture 134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1" name="Picture 135" descr="https://upload.wikimedia.org/wikipedia/commons/thumb/4/41/Flag_of_Austria.svg/22px-Flag_of_Austria.svg.png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34734"/>
            <a:ext cx="454240" cy="30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2" name="Picture 136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3" name="Picture 137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4" name="Picture 138" descr="https://upload.wikimedia.org/wikipedia/commons/thumb/d/da/Flag_of_Luxembourg.svg/22px-Flag_of_Luxembourg.svg.png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46387"/>
            <a:ext cx="454240" cy="268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5" name="Picture 139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6" name="Picture 140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7" name="Picture 141" descr="https://upload.wikimedia.org/wikipedia/commons/thumb/d/d4/Flag_of_Israel.svg/22px-Flag_of_Israel.svg.png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28908"/>
            <a:ext cx="454240" cy="33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8" name="Picture 142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39" name="Picture 143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0" name="Picture 144" descr="https://upload.wikimedia.org/wikipedia/commons/thumb/0/09/Flag_of_South_Korea.svg/22px-Flag_of_South_Korea.svg.png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34734"/>
            <a:ext cx="454240" cy="30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1" name="Picture 145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2" name="Picture 146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3" name="Picture 147" descr="https://upload.wikimedia.org/wikipedia/commons/thumb/c/c3/Flag_of_France.svg/22px-Flag_of_France.svg.png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17" y="1434734"/>
            <a:ext cx="454240" cy="30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4" name="Picture 148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5" name="Picture 149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6" name="Picture 150" descr="https://upload.wikimedia.org/wikipedia/commons/thumb/f/f0/Flag_of_Slovenia.svg/22px-Flag_of_Slovenia.svg.png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826" y="1502501"/>
            <a:ext cx="454240" cy="22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47" name="Picture 151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00" y="1458038"/>
            <a:ext cx="227119" cy="22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683532" y="123825"/>
            <a:ext cx="2608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/>
              <a:t>HDI 2018</a:t>
            </a:r>
          </a:p>
        </p:txBody>
      </p:sp>
      <p:pic>
        <p:nvPicPr>
          <p:cNvPr id="4098" name="Picture 2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22px-Flag_of_Norway.svg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20px-Flag_of_Switzerland.svg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22px-Flag_of_Australia_%28converted%29.svg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22px-Flag_of_Ireland.svg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13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 descr="22px-Flag_of_Germany.svg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22px-Flag_of_Iceland.svg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5" name="Picture 19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7" name="Picture 21" descr="22px-Flag_of_Hong_Kong.svg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9" name="Picture 23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22px-Flag_of_Sweden.svg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3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25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3" name="Picture 27" descr="22px-Flag_of_Singapore.svg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4" name="Picture 28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Picture 29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" name="Picture 30" descr="22px-Flag_of_the_Netherlands.svg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7" name="Picture 31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8" name="Picture 32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9" name="Picture 33" descr="22px-Flag_of_Denmark.svg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0" name="Picture 34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1" name="Picture 35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2" name="Picture 36" descr="22px-Flag_of_Canada.svg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3" name="Picture 37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4" name="Picture 38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5" name="Picture 39" descr="22px-Flag_of_the_United_States.svg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6" name="Picture 40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7" name="Picture 41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8" name="Picture 42" descr="22px-Flag_of_the_United_Kingdom.svg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9" name="Picture 43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1" name="Picture 45" descr="22px-Flag_of_Finland.svg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2" name="Picture 46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3" name="Picture 47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4" name="Picture 48" descr="22px-Flag_of_New_Zealand.svg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5" name="Picture 49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6" name="Picture 50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7" name="Picture 51" descr="22px-Flag_of_Belgium_%28civil%29.svg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8" name="Picture 52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9" name="Picture 53" descr="Red Arrow Down.svg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0" name="Picture 54" descr="22px-Flag_of_Liechtenstein.svg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1" name="Picture 55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2" name="Picture 56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3" name="Picture 57" descr="22px-Flag_of_Japan.svg"/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4" name="Picture 58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5" name="Picture 59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6" name="Picture 60" descr="22px-Flag_of_Austria.svg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7" name="Picture 61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8" name="Picture 62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9" name="Picture 63" descr="22px-Flag_of_Luxembourg.svg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0" name="Picture 64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1" name="Picture 65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2" name="Picture 66" descr="22px-Flag_of_Israel.svg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3" name="Picture 67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4" name="Picture 68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5" name="Picture 69" descr="22px-Flag_of_South_Korea.svg"/>
          <p:cNvPicPr>
            <a:picLocks noChangeAspect="1" noChangeArrowheads="1"/>
          </p:cNvPicPr>
          <p:nvPr/>
        </p:nvPicPr>
        <p:blipFill>
          <a:blip r:embed="rId5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6" name="Picture 70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7" name="Picture 71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8" name="Picture 72" descr="22px-Flag_of_France.svg"/>
          <p:cNvPicPr>
            <a:picLocks noChangeAspect="1" noChangeArrowheads="1"/>
          </p:cNvPicPr>
          <p:nvPr/>
        </p:nvPicPr>
        <p:blipFill>
          <a:blip r:embed="rId5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69" name="Picture 73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0" name="Picture 74" descr="Állandó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1" name="Picture 75" descr="22px-Flag_of_Slovenia.svg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72" name="Picture 76" descr="Növekedés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215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000" b="1" smtClean="0"/>
              <a:t/>
            </a:r>
            <a:br>
              <a:rPr lang="hu-HU" altLang="hu-HU" sz="2000" b="1" smtClean="0"/>
            </a:br>
            <a:r>
              <a:rPr lang="hu-HU" altLang="hu-HU" sz="2000" b="1" smtClean="0"/>
              <a:t>Szociális transzferek előtti és utáni szegénységi ráta (1980)</a:t>
            </a:r>
            <a:r>
              <a:rPr lang="hu-HU" altLang="hu-HU" sz="2000" smtClean="0"/>
              <a:t/>
            </a:r>
            <a:br>
              <a:rPr lang="hu-HU" altLang="hu-HU" sz="2000" smtClean="0"/>
            </a:br>
            <a:endParaRPr lang="hu-HU" altLang="hu-HU" sz="2000" smtClean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827088" y="1557338"/>
          <a:ext cx="7273925" cy="4605336"/>
        </p:xfrm>
        <a:graphic>
          <a:graphicData uri="http://schemas.openxmlformats.org/drawingml/2006/table">
            <a:tbl>
              <a:tblPr/>
              <a:tblGrid>
                <a:gridCol w="12246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58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18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318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3346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3207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Szegények aránya a csoporton belül</a:t>
                      </a: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071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Szegénység</a:t>
                      </a: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Összesen</a:t>
                      </a:r>
                      <a:endParaRPr kumimoji="0" 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Idős családok</a:t>
                      </a: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Egyszülős családok</a:t>
                      </a: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Kétszülős családok</a:t>
                      </a: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Egyéb családok</a:t>
                      </a: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NSZK</a:t>
                      </a: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 előtt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 után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0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Csökkenés (%)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4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Svédország</a:t>
                      </a:r>
                      <a:endParaRPr kumimoji="0" lang="hu-H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 előtt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 után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40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Csökkenés (%)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7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USA</a:t>
                      </a: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 előtt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0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T. után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402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Csökkenés (%)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180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hu-HU" altLang="hu-HU" sz="4000" dirty="0"/>
              <a:t>Jóléti </a:t>
            </a:r>
            <a:r>
              <a:rPr lang="hu-HU" altLang="hu-HU" sz="4000"/>
              <a:t>állam </a:t>
            </a:r>
            <a:r>
              <a:rPr lang="hu-HU" altLang="hu-HU" sz="4000" smtClean="0"/>
              <a:t>típusai</a:t>
            </a:r>
            <a:endParaRPr lang="hu-HU" altLang="hu-HU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hu-HU" altLang="hu-HU" dirty="0" err="1" smtClean="0"/>
              <a:t>Titmuss</a:t>
            </a:r>
            <a:r>
              <a:rPr lang="hu-HU" altLang="hu-HU" dirty="0" smtClean="0"/>
              <a:t> </a:t>
            </a:r>
            <a:r>
              <a:rPr lang="hu-HU" altLang="hu-HU" dirty="0"/>
              <a:t>féle </a:t>
            </a:r>
            <a:r>
              <a:rPr lang="hu-HU" altLang="hu-HU" dirty="0" smtClean="0"/>
              <a:t>felosztás </a:t>
            </a:r>
            <a:r>
              <a:rPr lang="hu-HU" altLang="hu-HU" dirty="0"/>
              <a:t>(1958)</a:t>
            </a:r>
          </a:p>
          <a:p>
            <a:pPr lvl="1"/>
            <a:r>
              <a:rPr lang="hu-HU" altLang="hu-HU" dirty="0" err="1"/>
              <a:t>Reziduális</a:t>
            </a:r>
            <a:r>
              <a:rPr lang="hu-HU" altLang="hu-HU" dirty="0"/>
              <a:t>: csak a </a:t>
            </a:r>
            <a:r>
              <a:rPr lang="hu-HU" altLang="hu-HU" dirty="0" smtClean="0"/>
              <a:t>lemaradók támogatása</a:t>
            </a:r>
          </a:p>
          <a:p>
            <a:pPr lvl="1"/>
            <a:r>
              <a:rPr lang="hu-HU" altLang="hu-HU" dirty="0" smtClean="0"/>
              <a:t>Munkateljesítményre alapozó</a:t>
            </a:r>
            <a:endParaRPr lang="hu-HU" altLang="hu-HU" dirty="0"/>
          </a:p>
          <a:p>
            <a:pPr lvl="1"/>
            <a:r>
              <a:rPr lang="hu-HU" altLang="hu-HU" dirty="0" smtClean="0"/>
              <a:t>Intézményesült, univerzális</a:t>
            </a:r>
            <a:r>
              <a:rPr lang="hu-HU" altLang="hu-HU" dirty="0"/>
              <a:t>: támogatási programok a társadalom egészére kiterjednek</a:t>
            </a:r>
          </a:p>
          <a:p>
            <a:r>
              <a:rPr lang="hu-HU" altLang="hu-HU" dirty="0" err="1"/>
              <a:t>Esping-Andersen</a:t>
            </a:r>
            <a:r>
              <a:rPr lang="hu-HU" altLang="hu-HU" dirty="0"/>
              <a:t> hármas felosztás (1990)</a:t>
            </a:r>
          </a:p>
          <a:p>
            <a:pPr lvl="1"/>
            <a:r>
              <a:rPr lang="hu-HU" altLang="hu-HU" dirty="0"/>
              <a:t>Liberális modell</a:t>
            </a:r>
          </a:p>
          <a:p>
            <a:pPr lvl="1"/>
            <a:r>
              <a:rPr lang="hu-HU" altLang="hu-HU" dirty="0"/>
              <a:t>Konzervatív modell</a:t>
            </a:r>
          </a:p>
          <a:p>
            <a:pPr lvl="1"/>
            <a:r>
              <a:rPr lang="hu-HU" altLang="hu-HU" dirty="0"/>
              <a:t>Szociáldemokrata vagy svéd </a:t>
            </a:r>
            <a:r>
              <a:rPr lang="hu-HU" altLang="hu-HU" dirty="0" smtClean="0"/>
              <a:t>modell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07727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dirty="0" smtClean="0"/>
              <a:t>A jóléti állam</a:t>
            </a:r>
            <a:endParaRPr lang="en-GB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4" y="836712"/>
            <a:ext cx="8370576" cy="5397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5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en-US" altLang="hu-HU" sz="2000"/>
              <a:t>A jóléti állam három típusa</a:t>
            </a:r>
          </a:p>
        </p:txBody>
      </p:sp>
      <p:pic>
        <p:nvPicPr>
          <p:cNvPr id="52232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981075"/>
            <a:ext cx="8424863" cy="5040313"/>
          </a:xfrm>
          <a:noFill/>
          <a:ln/>
        </p:spPr>
      </p:pic>
      <p:sp>
        <p:nvSpPr>
          <p:cNvPr id="5223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092825"/>
            <a:ext cx="8229600" cy="5762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u-HU" sz="1400"/>
              <a:t>Forr</a:t>
            </a:r>
            <a:r>
              <a:rPr lang="hu-HU" altLang="hu-HU" sz="1400"/>
              <a:t>ás: Esping-Andersen </a:t>
            </a:r>
            <a:r>
              <a:rPr lang="en-US" altLang="hu-HU" sz="1400"/>
              <a:t>[</a:t>
            </a:r>
            <a:r>
              <a:rPr lang="hu-HU" altLang="hu-HU" sz="1400"/>
              <a:t>1990</a:t>
            </a:r>
            <a:r>
              <a:rPr lang="en-US" altLang="hu-HU" sz="140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39254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jóléti államok és 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857403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 smtClean="0"/>
              <a:t>Típusai</a:t>
            </a:r>
            <a:r>
              <a:rPr lang="hu-HU" sz="2800" dirty="0" smtClean="0"/>
              <a:t>:             </a:t>
            </a:r>
            <a:r>
              <a:rPr lang="hu-HU" sz="2800" i="1" dirty="0" smtClean="0"/>
              <a:t>liberális     szociáldemokrata    kelet-európai</a:t>
            </a:r>
            <a:endParaRPr lang="hu-HU" sz="2800" dirty="0" smtClean="0"/>
          </a:p>
          <a:p>
            <a:pPr marL="0" indent="0">
              <a:buNone/>
            </a:pPr>
            <a:r>
              <a:rPr lang="hu-HU" sz="2400" i="1" dirty="0" smtClean="0"/>
              <a:t>jogcím </a:t>
            </a:r>
            <a:r>
              <a:rPr lang="hu-HU" sz="2400" dirty="0" smtClean="0"/>
              <a:t>                   szükség           állampolgárság             állampolgárság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hu-HU" sz="2400" i="1" dirty="0" smtClean="0"/>
              <a:t>intézm. szerepe</a:t>
            </a:r>
            <a:r>
              <a:rPr lang="hu-HU" sz="2400" dirty="0" smtClean="0"/>
              <a:t>     piackorrig.      kiegyenlítő                    egyenlősítő   </a:t>
            </a:r>
          </a:p>
          <a:p>
            <a:pPr marL="0" indent="0">
              <a:buNone/>
            </a:pPr>
            <a:r>
              <a:rPr lang="hu-HU" sz="2400" i="1" dirty="0" smtClean="0"/>
              <a:t>forrása</a:t>
            </a:r>
            <a:r>
              <a:rPr lang="hu-HU" sz="2400" dirty="0" smtClean="0"/>
              <a:t>                    szociális          alapjövedelem             újraelosztás</a:t>
            </a:r>
          </a:p>
          <a:p>
            <a:pPr marL="0" indent="0">
              <a:buNone/>
            </a:pPr>
            <a:r>
              <a:rPr lang="hu-HU" sz="2400" i="1" dirty="0" smtClean="0"/>
              <a:t>programok típusa</a:t>
            </a:r>
            <a:r>
              <a:rPr lang="hu-HU" sz="2400" dirty="0" smtClean="0"/>
              <a:t> szelektív         univerzális                     univerzális</a:t>
            </a:r>
          </a:p>
          <a:p>
            <a:pPr marL="0" indent="0">
              <a:buNone/>
            </a:pPr>
            <a:r>
              <a:rPr lang="hu-HU" sz="2400" i="1" dirty="0" smtClean="0"/>
              <a:t>lefedés</a:t>
            </a:r>
            <a:r>
              <a:rPr lang="hu-HU" sz="2400" dirty="0" smtClean="0"/>
              <a:t>                    kisebbség       többség                         mindenki </a:t>
            </a:r>
          </a:p>
          <a:p>
            <a:pPr marL="0" indent="0">
              <a:buNone/>
            </a:pPr>
            <a:r>
              <a:rPr lang="hu-HU" sz="2400" i="1" dirty="0" smtClean="0"/>
              <a:t>magán szerep</a:t>
            </a:r>
            <a:r>
              <a:rPr lang="hu-HU" sz="2400" dirty="0" smtClean="0"/>
              <a:t>        nagy                kicsi                                semmi</a:t>
            </a:r>
          </a:p>
          <a:p>
            <a:pPr marL="0" indent="0">
              <a:buNone/>
            </a:pPr>
            <a:r>
              <a:rPr lang="hu-HU" sz="2400" i="1" dirty="0" smtClean="0"/>
              <a:t>admin. lebonyol.</a:t>
            </a:r>
            <a:r>
              <a:rPr lang="hu-HU" sz="2400" dirty="0" smtClean="0"/>
              <a:t>   helyi                kormányzati                  centralizált</a:t>
            </a:r>
          </a:p>
          <a:p>
            <a:pPr marL="0" indent="0">
              <a:buNone/>
            </a:pPr>
            <a:r>
              <a:rPr lang="hu-HU" sz="2400" i="1" dirty="0" smtClean="0"/>
              <a:t>újraeloszt. mért.    </a:t>
            </a:r>
            <a:r>
              <a:rPr lang="hu-HU" sz="2400" dirty="0" smtClean="0"/>
              <a:t>kicsi                 közepes                          nagyon nagy</a:t>
            </a:r>
          </a:p>
          <a:p>
            <a:pPr marL="0" indent="0">
              <a:buNone/>
            </a:pPr>
            <a:r>
              <a:rPr lang="hu-HU" sz="2400" i="1" dirty="0" smtClean="0"/>
              <a:t>rendszer karakter  </a:t>
            </a:r>
            <a:r>
              <a:rPr lang="hu-HU" sz="2400" dirty="0" smtClean="0"/>
              <a:t>megosztott     széles egyenlőség        formális egyenl.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                      középosztály  </a:t>
            </a:r>
            <a:r>
              <a:rPr lang="hu-HU" sz="2400" i="1" dirty="0" smtClean="0"/>
              <a:t>                   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427203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jóléti állam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003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800" b="1" dirty="0" smtClean="0"/>
              <a:t>Konkrét formái: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– A </a:t>
            </a:r>
            <a:r>
              <a:rPr lang="hu-HU" sz="2400" i="1" dirty="0" smtClean="0"/>
              <a:t>kontinentális</a:t>
            </a:r>
            <a:r>
              <a:rPr lang="hu-HU" sz="2400" dirty="0" smtClean="0"/>
              <a:t>/korporatív/bismarcki </a:t>
            </a:r>
            <a:r>
              <a:rPr lang="hu-HU" sz="2400" dirty="0"/>
              <a:t>csoportba sorolhatjuk Németországot, Franciaországot, Ausztriát és Belgiumot.</a:t>
            </a:r>
          </a:p>
          <a:p>
            <a:pPr marL="0" indent="0">
              <a:buNone/>
            </a:pPr>
            <a:r>
              <a:rPr lang="hu-HU" sz="2400" dirty="0"/>
              <a:t>–   A </a:t>
            </a:r>
            <a:r>
              <a:rPr lang="hu-HU" sz="2400" i="1" dirty="0" smtClean="0"/>
              <a:t>dél-európai</a:t>
            </a:r>
            <a:r>
              <a:rPr lang="hu-HU" sz="2400" dirty="0" smtClean="0"/>
              <a:t> államokhoz </a:t>
            </a:r>
            <a:r>
              <a:rPr lang="hu-HU" sz="2400" dirty="0"/>
              <a:t>tartozik Olaszország, Görögország, Spanyolország és </a:t>
            </a:r>
            <a:r>
              <a:rPr lang="hu-HU" sz="2400" dirty="0" smtClean="0"/>
              <a:t>Portugália</a:t>
            </a:r>
            <a:r>
              <a:rPr lang="hu-HU" sz="2400" dirty="0"/>
              <a:t>.</a:t>
            </a:r>
          </a:p>
          <a:p>
            <a:pPr marL="0" indent="0">
              <a:buNone/>
            </a:pPr>
            <a:r>
              <a:rPr lang="hu-HU" sz="2400" dirty="0"/>
              <a:t>–   Az </a:t>
            </a:r>
            <a:r>
              <a:rPr lang="hu-HU" sz="2400" i="1" dirty="0"/>
              <a:t>univerzális</a:t>
            </a:r>
            <a:r>
              <a:rPr lang="hu-HU" sz="2400" dirty="0"/>
              <a:t>/skandináv/északi típusú országok elsősorban a skandináv </a:t>
            </a:r>
            <a:r>
              <a:rPr lang="hu-HU" sz="2400" dirty="0" smtClean="0"/>
              <a:t>térségben  </a:t>
            </a:r>
            <a:r>
              <a:rPr lang="hu-HU" sz="2400" dirty="0"/>
              <a:t>vagy  ahhoz közel találhatók, Svédország, Dánia,  Finnország, </a:t>
            </a:r>
            <a:r>
              <a:rPr lang="hu-HU" sz="2400" dirty="0" smtClean="0"/>
              <a:t>Norvégia </a:t>
            </a:r>
            <a:r>
              <a:rPr lang="hu-HU" sz="2400" dirty="0"/>
              <a:t>és Hollandia.</a:t>
            </a:r>
          </a:p>
          <a:p>
            <a:pPr marL="0" indent="0">
              <a:buNone/>
            </a:pPr>
            <a:r>
              <a:rPr lang="hu-HU" sz="2400" dirty="0"/>
              <a:t>–   </a:t>
            </a:r>
            <a:r>
              <a:rPr lang="hu-HU" sz="2400" i="1" dirty="0"/>
              <a:t>Liberális</a:t>
            </a:r>
            <a:r>
              <a:rPr lang="hu-HU" sz="2400" dirty="0"/>
              <a:t>/angolszász besorolást adhatunk az Egyesült Királyságnak és </a:t>
            </a:r>
            <a:r>
              <a:rPr lang="hu-HU" sz="2400" dirty="0" smtClean="0"/>
              <a:t>Írországnak</a:t>
            </a:r>
            <a:r>
              <a:rPr lang="hu-HU" sz="2400" dirty="0"/>
              <a:t>.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0004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337"/>
            <a:ext cx="8229600" cy="634082"/>
          </a:xfrm>
        </p:spPr>
        <p:txBody>
          <a:bodyPr/>
          <a:lstStyle/>
          <a:p>
            <a:r>
              <a:rPr lang="hu-HU" b="1" dirty="0" smtClean="0"/>
              <a:t>A </a:t>
            </a:r>
            <a:r>
              <a:rPr lang="hu-HU" b="1" dirty="0"/>
              <a:t>jóléti </a:t>
            </a:r>
            <a:r>
              <a:rPr lang="hu-HU" b="1" dirty="0" smtClean="0"/>
              <a:t>közkiadások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28592"/>
          </a:xfrm>
        </p:spPr>
        <p:txBody>
          <a:bodyPr/>
          <a:lstStyle/>
          <a:p>
            <a:r>
              <a:rPr lang="hu-HU" sz="2800" dirty="0"/>
              <a:t>A</a:t>
            </a:r>
            <a:r>
              <a:rPr lang="hu-HU" sz="2800" dirty="0" smtClean="0"/>
              <a:t>lakulásuk egy évszázadon keresztül összhangban állónak látszik a </a:t>
            </a:r>
            <a:r>
              <a:rPr lang="hu-HU" sz="2800" i="1" dirty="0" smtClean="0"/>
              <a:t>Wagner-törvénnyel</a:t>
            </a:r>
            <a:r>
              <a:rPr lang="hu-HU" sz="2800" dirty="0" smtClean="0"/>
              <a:t>: eszerint az ipari társadalmak fejlődése a közkiadások szakadatlan növekedésével párosul</a:t>
            </a:r>
            <a:endParaRPr lang="hu-HU" sz="2800" dirty="0"/>
          </a:p>
          <a:p>
            <a:r>
              <a:rPr lang="hu-HU" sz="2800" dirty="0" smtClean="0"/>
              <a:t>Ennek megfelelően: míg a XX. sz. </a:t>
            </a:r>
            <a:r>
              <a:rPr lang="hu-HU" sz="2800" dirty="0"/>
              <a:t>e</a:t>
            </a:r>
            <a:r>
              <a:rPr lang="hu-HU" sz="2800" dirty="0" smtClean="0"/>
              <a:t>lején mindenhol 3%-os szint alatt volt, 1940-re mindenhol elérte az 5%-ot, majd </a:t>
            </a:r>
            <a:r>
              <a:rPr lang="hu-HU" sz="2800" i="1" dirty="0" smtClean="0"/>
              <a:t>látványos növekedés következik be a 60-as -70-es években:</a:t>
            </a:r>
            <a:r>
              <a:rPr lang="hu-HU" sz="2800" dirty="0" smtClean="0"/>
              <a:t>  1960: 10%; 1980: 20%</a:t>
            </a:r>
          </a:p>
          <a:p>
            <a:r>
              <a:rPr lang="hu-HU" sz="2800" dirty="0" smtClean="0"/>
              <a:t>A  80-as évek közepétől a Wagner-törvény kifulladni látszik (azonban nem kezdenek el csökkenni a jóléti közkiadások, csak a növekedésük áll le – gyakorlatilag stabilizálódik a nagyságuk)   </a:t>
            </a:r>
          </a:p>
          <a:p>
            <a:pPr>
              <a:buFontTx/>
              <a:buChar char="-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3664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476250"/>
            <a:ext cx="9024937" cy="5060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498600">
              <a:schemeClr val="accent1">
                <a:alpha val="41000"/>
              </a:schemeClr>
            </a:glow>
            <a:outerShdw dist="35921" dir="2700000" algn="ctr" rotWithShape="0">
              <a:schemeClr val="bg2"/>
            </a:outerShdw>
            <a:softEdge rad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87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03237"/>
          </a:xfrm>
          <a:noFill/>
          <a:ln/>
        </p:spPr>
        <p:txBody>
          <a:bodyPr/>
          <a:lstStyle/>
          <a:p>
            <a:r>
              <a:rPr lang="hu-HU" altLang="hu-HU" sz="2000"/>
              <a:t>Social spending 1980-2001 ((% GDP</a:t>
            </a:r>
            <a:r>
              <a:rPr lang="en-US" altLang="hu-HU" sz="2000"/>
              <a:t> </a:t>
            </a:r>
            <a:r>
              <a:rPr lang="hu-HU" altLang="hu-HU" sz="2000"/>
              <a:t>)</a:t>
            </a:r>
            <a:endParaRPr lang="en-US" altLang="hu-HU" sz="2000"/>
          </a:p>
        </p:txBody>
      </p:sp>
      <p:graphicFrame>
        <p:nvGraphicFramePr>
          <p:cNvPr id="74754" name="Object 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3226282"/>
              </p:ext>
            </p:extLst>
          </p:nvPr>
        </p:nvGraphicFramePr>
        <p:xfrm>
          <a:off x="257854" y="1032794"/>
          <a:ext cx="8428945" cy="4864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Chart" r:id="rId3" imgW="9525000" imgH="5495834" progId="Excel.Chart.8">
                  <p:embed/>
                </p:oleObj>
              </mc:Choice>
              <mc:Fallback>
                <p:oleObj name="Chart" r:id="rId3" imgW="9525000" imgH="5495834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54" y="1032794"/>
                        <a:ext cx="8428945" cy="48644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55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57200" y="6165850"/>
            <a:ext cx="8229600" cy="5762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hu-HU" sz="1400"/>
              <a:t>Forr</a:t>
            </a:r>
            <a:r>
              <a:rPr lang="hu-HU" altLang="hu-HU" sz="1400"/>
              <a:t>ás: OECD Social Expenditure Database. Social expenditure includes health, social services, and unemployment and pension benefits, but not education</a:t>
            </a:r>
            <a:endParaRPr lang="en-US" altLang="hu-HU" sz="1400"/>
          </a:p>
        </p:txBody>
      </p:sp>
    </p:spTree>
    <p:extLst>
      <p:ext uri="{BB962C8B-B14F-4D97-AF65-F5344CB8AC3E}">
        <p14:creationId xmlns:p14="http://schemas.microsoft.com/office/powerpoint/2010/main" val="14635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600" dirty="0" smtClean="0"/>
              <a:t>A jóléti állam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9600" b="1" dirty="0" smtClean="0"/>
              <a:t>Meghatározás</a:t>
            </a:r>
            <a:r>
              <a:rPr lang="hu-HU" sz="9600" dirty="0" smtClean="0"/>
              <a:t>:</a:t>
            </a:r>
          </a:p>
          <a:p>
            <a:pPr marL="0" indent="0">
              <a:buNone/>
            </a:pPr>
            <a:r>
              <a:rPr lang="hu-HU" sz="9600" dirty="0" smtClean="0"/>
              <a:t>„Azok az államok, melyek elkötelezettek polgáraik anyagi és szellemi „jól-léte” iránt és ennek érdekében aktívan beavatkoznak a gazdasági folyamatokba.” (R. Lampman 1984)</a:t>
            </a:r>
          </a:p>
          <a:p>
            <a:pPr marL="0" indent="0">
              <a:buNone/>
            </a:pPr>
            <a:r>
              <a:rPr lang="hu-HU" sz="9600" dirty="0" smtClean="0"/>
              <a:t>„A jóléti </a:t>
            </a:r>
            <a:r>
              <a:rPr lang="hu-HU" sz="9600" dirty="0"/>
              <a:t>állam  olyan  állam,  amely  szervezett erejét tudatosan használja (politikái és bürokráciája révén),  hogy  módosítsa a piaci erők játékát legalább három dimenzióban</a:t>
            </a:r>
            <a:r>
              <a:rPr lang="hu-HU" sz="9600" dirty="0" smtClean="0"/>
              <a:t>:</a:t>
            </a:r>
          </a:p>
          <a:p>
            <a:pPr marL="0" indent="0">
              <a:buNone/>
            </a:pPr>
            <a:r>
              <a:rPr lang="hu-HU" sz="9600" dirty="0" smtClean="0"/>
              <a:t>- biztosít   </a:t>
            </a:r>
            <a:r>
              <a:rPr lang="hu-HU" sz="9600" dirty="0"/>
              <a:t>az egyének és </a:t>
            </a:r>
            <a:r>
              <a:rPr lang="hu-HU" sz="9600" dirty="0" smtClean="0"/>
              <a:t>családok  </a:t>
            </a:r>
            <a:r>
              <a:rPr lang="hu-HU" sz="9600" dirty="0"/>
              <a:t>számára egy </a:t>
            </a:r>
            <a:r>
              <a:rPr lang="hu-HU" sz="9600" b="1" i="1" dirty="0"/>
              <a:t>minimális jövedelmi szint</a:t>
            </a:r>
            <a:r>
              <a:rPr lang="hu-HU" sz="9600" b="1" dirty="0"/>
              <a:t>et</a:t>
            </a:r>
            <a:r>
              <a:rPr lang="hu-HU" sz="9600" dirty="0"/>
              <a:t>, függetlenül munkájuk és </a:t>
            </a:r>
            <a:r>
              <a:rPr lang="hu-HU" sz="9600" dirty="0" smtClean="0"/>
              <a:t>tulajdonuk </a:t>
            </a:r>
            <a:r>
              <a:rPr lang="hu-HU" sz="9600" dirty="0"/>
              <a:t>piaci értékétől</a:t>
            </a:r>
            <a:r>
              <a:rPr lang="hu-HU" sz="9600" dirty="0" smtClean="0"/>
              <a:t>,</a:t>
            </a:r>
          </a:p>
          <a:p>
            <a:pPr marL="0" indent="0">
              <a:buNone/>
            </a:pPr>
            <a:r>
              <a:rPr lang="hu-HU" sz="9600" dirty="0" smtClean="0"/>
              <a:t>– a </a:t>
            </a:r>
            <a:r>
              <a:rPr lang="hu-HU" sz="9600" b="1" i="1" dirty="0"/>
              <a:t>bizonytalanság mérséklését</a:t>
            </a:r>
            <a:r>
              <a:rPr lang="hu-HU" sz="9600" b="1" dirty="0"/>
              <a:t> </a:t>
            </a:r>
            <a:r>
              <a:rPr lang="hu-HU" sz="9600" dirty="0"/>
              <a:t>egyéneknél és családoknál, </a:t>
            </a:r>
            <a:r>
              <a:rPr lang="hu-HU" sz="9600" dirty="0" smtClean="0"/>
              <a:t>kockázatoknál </a:t>
            </a:r>
            <a:r>
              <a:rPr lang="hu-HU" sz="9600" dirty="0"/>
              <a:t>(például betegség, öregség és munkanélküliség), amelyek különben válságba sodornák őket,</a:t>
            </a:r>
          </a:p>
          <a:p>
            <a:pPr marL="0" indent="0">
              <a:buNone/>
            </a:pPr>
            <a:r>
              <a:rPr lang="hu-HU" sz="9600" dirty="0"/>
              <a:t>– </a:t>
            </a:r>
            <a:r>
              <a:rPr lang="hu-HU" sz="9600" b="1" i="1" dirty="0" smtClean="0"/>
              <a:t>minden </a:t>
            </a:r>
            <a:r>
              <a:rPr lang="hu-HU" sz="9600" b="1" i="1" dirty="0"/>
              <a:t>állampolgár számára</a:t>
            </a:r>
            <a:r>
              <a:rPr lang="hu-HU" sz="9600" b="1" dirty="0"/>
              <a:t>, helyzetére és osztályára való </a:t>
            </a:r>
            <a:r>
              <a:rPr lang="hu-HU" sz="9600" b="1" dirty="0" smtClean="0"/>
              <a:t> tekintet </a:t>
            </a:r>
            <a:r>
              <a:rPr lang="hu-HU" sz="9600" b="1" dirty="0"/>
              <a:t>nélkül, biztosítja  a lehető legjobb ellátást, egy megállapított együttesére a társadalmi szolgáltatásoknak</a:t>
            </a:r>
            <a:r>
              <a:rPr lang="hu-HU" sz="9600" dirty="0" smtClean="0"/>
              <a:t>” (</a:t>
            </a:r>
            <a:r>
              <a:rPr lang="hu-HU" sz="9600" dirty="0" err="1" smtClean="0"/>
              <a:t>Asa</a:t>
            </a:r>
            <a:r>
              <a:rPr lang="hu-HU" sz="9600" dirty="0" smtClean="0"/>
              <a:t> </a:t>
            </a:r>
            <a:r>
              <a:rPr lang="hu-HU" sz="9600" dirty="0" err="1" smtClean="0"/>
              <a:t>Briggs</a:t>
            </a:r>
            <a:r>
              <a:rPr lang="hu-HU" sz="9600" dirty="0" smtClean="0"/>
              <a:t> 1961)</a:t>
            </a:r>
          </a:p>
          <a:p>
            <a:pPr marL="0" indent="0">
              <a:buNone/>
            </a:pPr>
            <a:endParaRPr lang="hu-HU" sz="9600" dirty="0"/>
          </a:p>
          <a:p>
            <a:pPr marL="0" indent="0">
              <a:buNone/>
            </a:pPr>
            <a:endParaRPr lang="hu-HU" sz="96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9</a:t>
            </a: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417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dirty="0"/>
              <a:t>A </a:t>
            </a:r>
            <a:r>
              <a:rPr lang="hu-HU" b="1" dirty="0"/>
              <a:t>kontinentális</a:t>
            </a:r>
            <a:r>
              <a:rPr lang="hu-HU" dirty="0"/>
              <a:t>, korporatív </a:t>
            </a:r>
            <a:r>
              <a:rPr lang="hu-HU" dirty="0" smtClean="0"/>
              <a:t>modell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–   </a:t>
            </a:r>
            <a:r>
              <a:rPr lang="hu-HU" i="1" dirty="0"/>
              <a:t>Teljesítményelv: </a:t>
            </a:r>
            <a:r>
              <a:rPr lang="hu-HU" sz="2400" dirty="0"/>
              <a:t>a juttatásokért teljesíteni kell vagy  a munkaerőpiacon, vagy  a családfenntartás és nevelés  területén.</a:t>
            </a:r>
            <a:endParaRPr lang="en-GB" sz="2400" dirty="0"/>
          </a:p>
          <a:p>
            <a:pPr marL="0" indent="0">
              <a:buNone/>
            </a:pPr>
            <a:r>
              <a:rPr lang="hu-HU" dirty="0"/>
              <a:t>–   </a:t>
            </a:r>
            <a:r>
              <a:rPr lang="hu-HU" i="1" dirty="0"/>
              <a:t>Ekvivalenciaelv</a:t>
            </a:r>
            <a:r>
              <a:rPr lang="hu-HU" sz="2400" i="1" dirty="0"/>
              <a:t>: </a:t>
            </a:r>
            <a:r>
              <a:rPr lang="hu-HU" sz="2400" dirty="0"/>
              <a:t>a kapott juttatás összefügg az egyén  hozzájárulásának </a:t>
            </a:r>
            <a:r>
              <a:rPr lang="hu-HU" sz="2400" dirty="0" smtClean="0"/>
              <a:t>mértékével</a:t>
            </a:r>
            <a:r>
              <a:rPr lang="hu-HU" sz="2400" dirty="0"/>
              <a:t>,  indirekt módon a fizetések  szintjével. Ez a típus  az élethosszig tartó jövedelem biztonságát preferálja.</a:t>
            </a:r>
            <a:endParaRPr lang="en-GB" sz="2400" dirty="0"/>
          </a:p>
          <a:p>
            <a:pPr marL="0" indent="0">
              <a:buNone/>
            </a:pPr>
            <a:r>
              <a:rPr lang="hu-HU" dirty="0"/>
              <a:t>–   </a:t>
            </a:r>
            <a:r>
              <a:rPr lang="hu-HU" i="1" dirty="0"/>
              <a:t>Horizontális egyenlőség: </a:t>
            </a:r>
            <a:r>
              <a:rPr lang="hu-HU" sz="2400" dirty="0"/>
              <a:t>a családok és a generációk közötti egyenlőséget </a:t>
            </a:r>
            <a:r>
              <a:rPr lang="hu-HU" sz="2400" dirty="0" smtClean="0"/>
              <a:t>igyekszik </a:t>
            </a:r>
            <a:r>
              <a:rPr lang="hu-HU" sz="2400" dirty="0"/>
              <a:t>biztosítani.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7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dirty="0">
                <a:latin typeface="Times New Roman"/>
                <a:ea typeface="Times New Roman"/>
              </a:rPr>
              <a:t>A</a:t>
            </a:r>
            <a:r>
              <a:rPr lang="hu-HU" spc="-5" dirty="0">
                <a:latin typeface="Times New Roman"/>
                <a:ea typeface="Times New Roman"/>
              </a:rPr>
              <a:t> </a:t>
            </a:r>
            <a:r>
              <a:rPr lang="hu-HU" b="1" dirty="0">
                <a:latin typeface="Times New Roman"/>
                <a:ea typeface="Times New Roman"/>
              </a:rPr>
              <a:t>kontinentális</a:t>
            </a:r>
            <a:r>
              <a:rPr lang="hu-HU" dirty="0">
                <a:latin typeface="Times New Roman"/>
                <a:ea typeface="Times New Roman"/>
              </a:rPr>
              <a:t>,</a:t>
            </a:r>
            <a:r>
              <a:rPr lang="hu-HU" spc="-25" dirty="0">
                <a:latin typeface="Times New Roman"/>
                <a:ea typeface="Times New Roman"/>
              </a:rPr>
              <a:t> </a:t>
            </a:r>
            <a:r>
              <a:rPr lang="hu-HU" dirty="0">
                <a:latin typeface="Times New Roman"/>
                <a:ea typeface="Times New Roman"/>
              </a:rPr>
              <a:t>korporatív</a:t>
            </a:r>
            <a:r>
              <a:rPr lang="hu-HU" spc="55" dirty="0">
                <a:latin typeface="Times New Roman"/>
                <a:ea typeface="Times New Roman"/>
              </a:rPr>
              <a:t> </a:t>
            </a:r>
            <a:r>
              <a:rPr lang="hu-HU" dirty="0" smtClean="0">
                <a:latin typeface="Times New Roman"/>
                <a:ea typeface="Times New Roman"/>
              </a:rPr>
              <a:t>modell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Folytatás</a:t>
            </a:r>
          </a:p>
          <a:p>
            <a:pPr marL="0" indent="0">
              <a:buNone/>
            </a:pPr>
            <a:r>
              <a:rPr lang="hu-HU" dirty="0"/>
              <a:t> – </a:t>
            </a:r>
            <a:r>
              <a:rPr lang="hu-HU" dirty="0" smtClean="0"/>
              <a:t> </a:t>
            </a:r>
            <a:r>
              <a:rPr lang="hu-HU" i="1" dirty="0" smtClean="0"/>
              <a:t>A  </a:t>
            </a:r>
            <a:r>
              <a:rPr lang="hu-HU" i="1" dirty="0"/>
              <a:t>társadalmi egyeztetés: </a:t>
            </a:r>
            <a:r>
              <a:rPr lang="hu-HU" sz="2400" dirty="0"/>
              <a:t>az  állam  igyekszik az  egyeztetéseket a  társadalmi szereplőkre bízni, például a munkáltatók és munkavállalók tárgyalásaira.</a:t>
            </a:r>
            <a:endParaRPr lang="en-GB" sz="2400" dirty="0"/>
          </a:p>
          <a:p>
            <a:pPr marL="0" indent="0">
              <a:buNone/>
            </a:pPr>
            <a:r>
              <a:rPr lang="hu-HU" dirty="0"/>
              <a:t>–   </a:t>
            </a:r>
            <a:r>
              <a:rPr lang="hu-HU" i="1" dirty="0"/>
              <a:t>Családi beágyazottság: </a:t>
            </a:r>
            <a:r>
              <a:rPr lang="hu-HU" sz="2400" dirty="0"/>
              <a:t>ez a jóléti modell nem az individuumra, hanem a </a:t>
            </a:r>
            <a:r>
              <a:rPr lang="hu-HU" sz="2400" dirty="0" smtClean="0"/>
              <a:t>családhoz </a:t>
            </a:r>
            <a:r>
              <a:rPr lang="hu-HU" sz="2400" dirty="0"/>
              <a:t>tartozásra épít. A teljes munkaidőben, jól fizetett  férfi foglalkoztatottakra és az ez által is ösztönzött főfoglalkozású feleségekre és anyákra koncentrál a </a:t>
            </a:r>
            <a:r>
              <a:rPr lang="hu-HU" sz="2400" dirty="0" smtClean="0"/>
              <a:t>rendszer  </a:t>
            </a:r>
            <a:r>
              <a:rPr lang="hu-HU" sz="2000" dirty="0"/>
              <a:t>(</a:t>
            </a:r>
            <a:r>
              <a:rPr lang="hu-HU" sz="2000" dirty="0" err="1"/>
              <a:t>Sykes</a:t>
            </a:r>
            <a:r>
              <a:rPr lang="hu-HU" sz="2000" dirty="0"/>
              <a:t>–</a:t>
            </a:r>
            <a:r>
              <a:rPr lang="hu-HU" sz="2000" dirty="0" err="1"/>
              <a:t>Palier</a:t>
            </a:r>
            <a:r>
              <a:rPr lang="hu-HU" sz="2000" dirty="0"/>
              <a:t>–Prior, </a:t>
            </a:r>
            <a:r>
              <a:rPr lang="hu-HU" sz="2000" dirty="0" smtClean="0"/>
              <a:t>2001)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7685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b="1" dirty="0"/>
              <a:t>univerzális</a:t>
            </a:r>
            <a:r>
              <a:rPr lang="hu-HU" dirty="0"/>
              <a:t> jóléti államok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–   </a:t>
            </a:r>
            <a:r>
              <a:rPr lang="hu-HU" i="1" dirty="0"/>
              <a:t>Univerzális: </a:t>
            </a:r>
            <a:r>
              <a:rPr lang="hu-HU" sz="2400" dirty="0"/>
              <a:t>a juttatások mindenkinek állampolgári jogon járnak.</a:t>
            </a:r>
            <a:endParaRPr lang="en-GB" sz="2400" dirty="0"/>
          </a:p>
          <a:p>
            <a:pPr marL="0" indent="0">
              <a:buNone/>
            </a:pPr>
            <a:r>
              <a:rPr lang="hu-HU" dirty="0"/>
              <a:t>–   </a:t>
            </a:r>
            <a:r>
              <a:rPr lang="hu-HU" i="1" dirty="0"/>
              <a:t>Egyenlőség: </a:t>
            </a:r>
            <a:r>
              <a:rPr lang="hu-HU" sz="2400" dirty="0"/>
              <a:t>az elosztás során  az egyenlősítés elve érvényesül.</a:t>
            </a:r>
            <a:endParaRPr lang="en-GB" sz="2400" dirty="0"/>
          </a:p>
          <a:p>
            <a:pPr marL="0" indent="0">
              <a:buNone/>
            </a:pPr>
            <a:r>
              <a:rPr lang="hu-HU" dirty="0"/>
              <a:t>–   </a:t>
            </a:r>
            <a:r>
              <a:rPr lang="hu-HU" i="1" dirty="0"/>
              <a:t>Kormányzati felelősség: </a:t>
            </a:r>
            <a:r>
              <a:rPr lang="hu-HU" sz="2400" dirty="0"/>
              <a:t>az állampolgárok jólétének  biztosításában az államra központi szerep hárul.  Az állami redisztribúció igen kiterjedt.</a:t>
            </a:r>
            <a:endParaRPr lang="en-GB" sz="2400" dirty="0"/>
          </a:p>
          <a:p>
            <a:r>
              <a:rPr lang="hu-HU" dirty="0"/>
              <a:t>–   </a:t>
            </a:r>
            <a:r>
              <a:rPr lang="hu-HU" i="1" dirty="0"/>
              <a:t>A munkajövedelem kiesése esetén magas jövedelemhelyettesítést  biztosítanak </a:t>
            </a:r>
            <a:r>
              <a:rPr lang="hu-HU" sz="2000" dirty="0"/>
              <a:t>(</a:t>
            </a:r>
            <a:r>
              <a:rPr lang="hu-HU" sz="2000" dirty="0" err="1"/>
              <a:t>Sykes</a:t>
            </a:r>
            <a:r>
              <a:rPr lang="hu-HU" sz="2000" dirty="0"/>
              <a:t>– </a:t>
            </a:r>
            <a:r>
              <a:rPr lang="hu-HU" sz="2000" dirty="0" err="1"/>
              <a:t>Palier</a:t>
            </a:r>
            <a:r>
              <a:rPr lang="hu-HU" sz="2000" dirty="0"/>
              <a:t>–Prior, 2001, </a:t>
            </a:r>
            <a:r>
              <a:rPr lang="hu-HU" sz="2000" dirty="0" smtClean="0"/>
              <a:t>Semjén</a:t>
            </a:r>
            <a:r>
              <a:rPr lang="hu-HU" sz="2000" dirty="0"/>
              <a:t>, </a:t>
            </a:r>
            <a:r>
              <a:rPr lang="hu-HU" sz="2000" dirty="0" smtClean="0"/>
              <a:t>1999).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42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60648"/>
            <a:ext cx="8496944" cy="60331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01352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672029"/>
            <a:ext cx="7993410" cy="4773195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323528" y="0"/>
            <a:ext cx="8496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Teljes adóterhelés (adók, </a:t>
            </a:r>
            <a:r>
              <a:rPr lang="hu-HU" dirty="0" smtClean="0"/>
              <a:t>tb </a:t>
            </a:r>
            <a:r>
              <a:rPr lang="hu-HU" dirty="0"/>
              <a:t>befizetések) a GDP százalékában, 2009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1858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dirty="0" smtClean="0"/>
              <a:t>A svéd modell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A svéd politikai berendezkedés</a:t>
            </a:r>
          </a:p>
          <a:p>
            <a:pPr marL="0" indent="0">
              <a:buNone/>
            </a:pPr>
            <a:r>
              <a:rPr lang="hu-HU" sz="2400" dirty="0" smtClean="0"/>
              <a:t>- „lagom” </a:t>
            </a:r>
            <a:r>
              <a:rPr lang="hu-HU" sz="2000" dirty="0" smtClean="0"/>
              <a:t>(nem túl nagy, nem túl kicsi – mértékletesség, középre húzás) </a:t>
            </a:r>
          </a:p>
          <a:p>
            <a:pPr>
              <a:buFontTx/>
              <a:buChar char="-"/>
            </a:pPr>
            <a:r>
              <a:rPr lang="hu-HU" sz="2400" dirty="0" smtClean="0"/>
              <a:t>Szélsőségektől mentes, középpártok alkotta parlamentáris demokrácia</a:t>
            </a:r>
          </a:p>
          <a:p>
            <a:pPr>
              <a:buFontTx/>
              <a:buChar char="-"/>
            </a:pPr>
            <a:r>
              <a:rPr lang="hu-HU" sz="2400" dirty="0" smtClean="0"/>
              <a:t>1914 óta a szociáldemokrata a legnagyobb párt</a:t>
            </a:r>
          </a:p>
          <a:p>
            <a:pPr>
              <a:buFontTx/>
              <a:buChar char="-"/>
            </a:pPr>
            <a:r>
              <a:rPr lang="hu-HU" sz="2400" dirty="0" smtClean="0"/>
              <a:t>1932-1976 között folyamatosan hatalmon volt</a:t>
            </a:r>
          </a:p>
          <a:p>
            <a:pPr>
              <a:buFontTx/>
              <a:buChar char="-"/>
            </a:pPr>
            <a:r>
              <a:rPr lang="hu-HU" sz="2400" dirty="0" smtClean="0"/>
              <a:t>A szociáldemokrácia által képviselt értékvilág gyakorlatilag általánosan elfogadott (a többi párt körében is)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7114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8376" y="0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hu-HU" sz="3200" b="1" dirty="0" err="1" smtClean="0"/>
              <a:t>Lagom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418058"/>
            <a:ext cx="8784976" cy="5747246"/>
          </a:xfrm>
        </p:spPr>
        <p:txBody>
          <a:bodyPr/>
          <a:lstStyle/>
          <a:p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„Arról 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szól, hogy az egyénivel szemben a közös jóra figyelek abból az eszméből kiindulva, hogy hogyha a társadalom virágzik, akkor mi emberek is kivirulunk, ez a filozófia pedig a munkahelyre éppen úgy kihat, mint a </a:t>
            </a:r>
            <a:r>
              <a:rPr lang="hu-H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környezetre”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életérzés a vikingek ősi mézsörivó szokására vezethető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vissza, az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ivókürtöt kézről kézre adták, tehát körbejárt, “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laget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Ahhoz, hogy az utolsó számára is jusson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mézsör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lagom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mennyiséget kellett inni.</a:t>
            </a:r>
          </a:p>
          <a:p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magyarázatok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szerint a viking eredeztetés téves, a szó a </a:t>
            </a:r>
            <a:r>
              <a:rPr lang="hu-H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</a:t>
            </a:r>
            <a:r>
              <a:rPr lang="hu-H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törvény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szóból ered, ami ó-svédül így hangzik, “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laguhm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magyarul: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“törvény szerint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Svédország az a hely, ahol a miniszterelnök is busszal utazik, sőt ahol Mona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Sahlin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miniszterelnök-helyettesnek két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Toblerone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csokoládé miatt kellett lemondania.  Mert állami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Eurocarddal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fizette ki őket, ami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lagom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2327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hu-HU" dirty="0" smtClean="0"/>
              <a:t>A svéd modell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svéd társadalmi rendszer főbb intézményei</a:t>
            </a:r>
          </a:p>
          <a:p>
            <a:pPr>
              <a:buFontTx/>
              <a:buChar char="-"/>
            </a:pPr>
            <a:r>
              <a:rPr lang="hu-HU" sz="2400" dirty="0" smtClean="0"/>
              <a:t>30-as évektől négy intézmény együttműködése jellemzi </a:t>
            </a:r>
          </a:p>
          <a:p>
            <a:pPr>
              <a:buFontTx/>
              <a:buChar char="-"/>
            </a:pPr>
            <a:r>
              <a:rPr lang="hu-HU" sz="2400" dirty="0" smtClean="0"/>
              <a:t>Ezek: - a </a:t>
            </a:r>
            <a:r>
              <a:rPr lang="hu-HU" sz="2400" i="1" dirty="0" smtClean="0"/>
              <a:t>szociáldemokrácia,</a:t>
            </a:r>
            <a:r>
              <a:rPr lang="hu-HU" sz="2400" dirty="0" smtClean="0"/>
              <a:t> 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   a </a:t>
            </a:r>
            <a:r>
              <a:rPr lang="hu-HU" sz="2400" i="1" dirty="0" smtClean="0"/>
              <a:t>szakszervezetek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   a </a:t>
            </a:r>
            <a:r>
              <a:rPr lang="hu-HU" sz="2400" i="1" dirty="0" smtClean="0"/>
              <a:t>munkaadói szövetség</a:t>
            </a:r>
            <a:r>
              <a:rPr lang="hu-HU" sz="2400" dirty="0" smtClean="0"/>
              <a:t>,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    a </a:t>
            </a:r>
            <a:r>
              <a:rPr lang="hu-HU" sz="2400" i="1" dirty="0" smtClean="0"/>
              <a:t>szövetkezetek</a:t>
            </a:r>
            <a:r>
              <a:rPr lang="hu-HU" sz="2400" dirty="0" smtClean="0"/>
              <a:t>  </a:t>
            </a:r>
          </a:p>
          <a:p>
            <a:pPr>
              <a:buFontTx/>
              <a:buChar char="-"/>
            </a:pPr>
            <a:r>
              <a:rPr lang="hu-HU" sz="2400" dirty="0" smtClean="0"/>
              <a:t>a dolgozók mintegy 85%-a tartozik valamely szakszervezethez</a:t>
            </a:r>
          </a:p>
          <a:p>
            <a:pPr>
              <a:buFontTx/>
              <a:buChar char="-"/>
            </a:pPr>
            <a:r>
              <a:rPr lang="hu-HU" sz="2400" dirty="0" smtClean="0"/>
              <a:t>A munkaadói szervezetek kiterjedtsége a társadalomban hasonló mértékű </a:t>
            </a:r>
          </a:p>
          <a:p>
            <a:pPr>
              <a:buFontTx/>
              <a:buChar char="-"/>
            </a:pPr>
            <a:r>
              <a:rPr lang="hu-HU" sz="2400" dirty="0" smtClean="0"/>
              <a:t>Döntéshozatal: </a:t>
            </a:r>
            <a:r>
              <a:rPr lang="hu-HU" sz="2400" i="1" dirty="0" smtClean="0"/>
              <a:t>kollektív alku – korporatív demokrácia</a:t>
            </a:r>
            <a:r>
              <a:rPr lang="hu-HU" sz="2400" dirty="0" smtClean="0"/>
              <a:t>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301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1152128"/>
          </a:xfrm>
        </p:spPr>
        <p:txBody>
          <a:bodyPr/>
          <a:lstStyle/>
          <a:p>
            <a:r>
              <a:rPr lang="hu-HU" dirty="0"/>
              <a:t>A főbb gazdasági-társadalmi célok, </a:t>
            </a:r>
            <a:r>
              <a:rPr lang="hu-HU" dirty="0" smtClean="0"/>
              <a:t>jellemzők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400" dirty="0" smtClean="0"/>
              <a:t>általában a </a:t>
            </a:r>
            <a:r>
              <a:rPr lang="hu-HU" sz="2400" i="1" dirty="0" smtClean="0"/>
              <a:t>jóléti állam megteremtése és fenntartása</a:t>
            </a:r>
          </a:p>
          <a:p>
            <a:pPr>
              <a:buFontTx/>
              <a:buChar char="-"/>
            </a:pPr>
            <a:r>
              <a:rPr lang="hu-HU" sz="2400" dirty="0" smtClean="0"/>
              <a:t>Ezen belül: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- </a:t>
            </a:r>
            <a:r>
              <a:rPr lang="hu-HU" sz="2400" i="1" dirty="0" smtClean="0"/>
              <a:t>átfogó jelleg </a:t>
            </a:r>
            <a:r>
              <a:rPr lang="hu-HU" sz="2400" dirty="0" smtClean="0"/>
              <a:t>– </a:t>
            </a:r>
            <a:r>
              <a:rPr lang="hu-HU" sz="2000" dirty="0" smtClean="0"/>
              <a:t>a figyelembe vett humán szükségletek rendkívül széles köre</a:t>
            </a:r>
          </a:p>
          <a:p>
            <a:pPr marL="0" indent="0">
              <a:buNone/>
            </a:pPr>
            <a:r>
              <a:rPr lang="hu-HU" sz="2400" dirty="0"/>
              <a:t> </a:t>
            </a:r>
            <a:r>
              <a:rPr lang="hu-HU" sz="2400" dirty="0" smtClean="0"/>
              <a:t>          - </a:t>
            </a:r>
            <a:r>
              <a:rPr lang="hu-HU" sz="2400" i="1" dirty="0" smtClean="0"/>
              <a:t>szociális állampolgáriság</a:t>
            </a:r>
            <a:r>
              <a:rPr lang="hu-HU" sz="2400" dirty="0" smtClean="0"/>
              <a:t> – </a:t>
            </a:r>
            <a:r>
              <a:rPr lang="hu-HU" sz="2000" dirty="0" smtClean="0"/>
              <a:t>a szociális jogok állampolgári jogokként történt intézményesülésének kiemelkedően magas foka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       </a:t>
            </a:r>
            <a:r>
              <a:rPr lang="hu-HU" sz="2400" dirty="0" smtClean="0"/>
              <a:t>- </a:t>
            </a:r>
            <a:r>
              <a:rPr lang="hu-HU" sz="2400" i="1" dirty="0" smtClean="0"/>
              <a:t>szolidaritás</a:t>
            </a:r>
            <a:r>
              <a:rPr lang="hu-HU" sz="2000" i="1" dirty="0" smtClean="0"/>
              <a:t> – </a:t>
            </a:r>
            <a:r>
              <a:rPr lang="hu-HU" sz="2000" dirty="0" smtClean="0"/>
              <a:t>a szociális jogszabályok intézményesülése által (is) kikényszerített </a:t>
            </a:r>
            <a:endParaRPr lang="hu-HU" sz="2400" i="1" dirty="0" smtClean="0"/>
          </a:p>
          <a:p>
            <a:pPr marL="0" indent="0">
              <a:buNone/>
            </a:pPr>
            <a:r>
              <a:rPr lang="hu-HU" sz="2000" dirty="0" smtClean="0"/>
              <a:t>             </a:t>
            </a:r>
            <a:r>
              <a:rPr lang="hu-HU" sz="2400" dirty="0" smtClean="0"/>
              <a:t>- </a:t>
            </a:r>
            <a:r>
              <a:rPr lang="hu-HU" sz="2400" i="1" dirty="0" smtClean="0"/>
              <a:t>univerzalizmus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1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/>
          <a:lstStyle/>
          <a:p>
            <a:r>
              <a:rPr lang="hu-HU" dirty="0"/>
              <a:t>A főbb gazdasági-társadalmi célok, jellemzők </a:t>
            </a:r>
            <a:r>
              <a:rPr lang="hu-HU" sz="3200" dirty="0"/>
              <a:t>(folyt</a:t>
            </a:r>
            <a:r>
              <a:rPr lang="hu-HU" sz="3200" dirty="0" smtClean="0"/>
              <a:t>)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sz="2800" i="1" dirty="0" smtClean="0"/>
              <a:t>Aktív munkaerőpiaci politika </a:t>
            </a:r>
            <a:r>
              <a:rPr lang="hu-HU" sz="2800" dirty="0" smtClean="0"/>
              <a:t>működtetése, a </a:t>
            </a:r>
            <a:r>
              <a:rPr lang="hu-HU" sz="2800" i="1" dirty="0" smtClean="0"/>
              <a:t>teljes foglalkoztatás</a:t>
            </a:r>
            <a:r>
              <a:rPr lang="hu-HU" sz="2800" dirty="0" smtClean="0"/>
              <a:t> fenntartása</a:t>
            </a:r>
          </a:p>
          <a:p>
            <a:pPr>
              <a:buFontTx/>
              <a:buChar char="-"/>
            </a:pPr>
            <a:r>
              <a:rPr lang="hu-HU" sz="2800" dirty="0" smtClean="0"/>
              <a:t>Lakossági jövedelemegyenlőtlenségek </a:t>
            </a:r>
            <a:r>
              <a:rPr lang="hu-HU" sz="2800" i="1" dirty="0" smtClean="0"/>
              <a:t>nivellálása</a:t>
            </a:r>
            <a:r>
              <a:rPr lang="hu-HU" sz="2800" dirty="0" smtClean="0"/>
              <a:t> </a:t>
            </a:r>
          </a:p>
          <a:p>
            <a:pPr>
              <a:buFontTx/>
              <a:buChar char="-"/>
            </a:pPr>
            <a:r>
              <a:rPr lang="hu-HU" sz="2800" dirty="0" smtClean="0"/>
              <a:t>Kiemelkedő preferencia a </a:t>
            </a:r>
            <a:r>
              <a:rPr lang="hu-HU" sz="2800" i="1" dirty="0" smtClean="0"/>
              <a:t>lakáspolitikán </a:t>
            </a:r>
            <a:r>
              <a:rPr lang="hu-HU" sz="2800" dirty="0" smtClean="0"/>
              <a:t>(széles körű támogatási rendszer a szféra finanszírozásában – piaci elemek csak a hetvenes évektől)</a:t>
            </a:r>
          </a:p>
          <a:p>
            <a:pPr>
              <a:buFontTx/>
              <a:buChar char="-"/>
            </a:pPr>
            <a:r>
              <a:rPr lang="hu-HU" sz="2800" dirty="0" smtClean="0"/>
              <a:t>Oktatás állami finanszírozása (felső is)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23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Kiváltó 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szociális bizonytalanság, szegénység legalább olyan súllyal befolyásolja az államok kiterjedését, mint a válságok</a:t>
            </a:r>
          </a:p>
          <a:p>
            <a:r>
              <a:rPr lang="hu-HU" dirty="0" smtClean="0"/>
              <a:t>Össze is függ a kettő</a:t>
            </a:r>
          </a:p>
          <a:p>
            <a:r>
              <a:rPr lang="hu-HU" dirty="0" smtClean="0"/>
              <a:t>Erős társadalmi igény, munkásmozgalom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9891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Általános modelljellemzők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u-HU" sz="2800" dirty="0" smtClean="0"/>
              <a:t>A szociális törvényeik által is figyelembe vett </a:t>
            </a:r>
            <a:r>
              <a:rPr lang="hu-HU" sz="2800" i="1" dirty="0" smtClean="0"/>
              <a:t>szociális szükségletek</a:t>
            </a:r>
            <a:r>
              <a:rPr lang="hu-HU" sz="2800" dirty="0" smtClean="0"/>
              <a:t> köre </a:t>
            </a:r>
            <a:r>
              <a:rPr lang="hu-HU" sz="2800" i="1" dirty="0" smtClean="0"/>
              <a:t>átfogóbb</a:t>
            </a:r>
            <a:r>
              <a:rPr lang="hu-HU" sz="2800" dirty="0" smtClean="0"/>
              <a:t>, mint a többi fejlett demokrácia esetében</a:t>
            </a:r>
          </a:p>
          <a:p>
            <a:pPr>
              <a:buFontTx/>
              <a:buChar char="-"/>
            </a:pPr>
            <a:r>
              <a:rPr lang="hu-HU" sz="2800" dirty="0" smtClean="0"/>
              <a:t>A </a:t>
            </a:r>
            <a:r>
              <a:rPr lang="hu-HU" sz="2800" i="1" dirty="0" smtClean="0"/>
              <a:t>szociális jogok intézményesülése </a:t>
            </a:r>
            <a:r>
              <a:rPr lang="hu-HU" sz="2800" dirty="0" smtClean="0"/>
              <a:t>kiemelkedően magas szintet ér el</a:t>
            </a:r>
          </a:p>
          <a:p>
            <a:pPr>
              <a:buFontTx/>
              <a:buChar char="-"/>
            </a:pPr>
            <a:r>
              <a:rPr lang="hu-HU" sz="2800" dirty="0" smtClean="0"/>
              <a:t>Ez rendkívüli módon ösztönzi  az </a:t>
            </a:r>
            <a:r>
              <a:rPr lang="hu-HU" sz="2800" i="1" dirty="0" smtClean="0"/>
              <a:t>intézkedések kiterjedtségét, egyetemessé válását </a:t>
            </a:r>
            <a:r>
              <a:rPr lang="hu-HU" sz="2800" dirty="0" smtClean="0"/>
              <a:t>és az</a:t>
            </a:r>
            <a:r>
              <a:rPr lang="hu-HU" sz="2800" i="1" dirty="0" smtClean="0"/>
              <a:t> állampolgárok közötti szolidaritást</a:t>
            </a:r>
          </a:p>
          <a:p>
            <a:pPr>
              <a:buFontTx/>
              <a:buChar char="-"/>
            </a:pPr>
            <a:r>
              <a:rPr lang="hu-HU" sz="2800" dirty="0" smtClean="0"/>
              <a:t>Ugyanakkor jellemző a </a:t>
            </a:r>
            <a:r>
              <a:rPr lang="hu-HU" sz="2800" i="1" dirty="0" smtClean="0"/>
              <a:t>munkásszervezetek erős aktivitása</a:t>
            </a:r>
            <a:r>
              <a:rPr lang="hu-HU" sz="2800" dirty="0" smtClean="0"/>
              <a:t> és/de az </a:t>
            </a:r>
            <a:r>
              <a:rPr lang="hu-HU" sz="2800" i="1" dirty="0" smtClean="0"/>
              <a:t>állam dominanciája</a:t>
            </a:r>
            <a:endParaRPr lang="hu-HU" sz="2800" i="1" dirty="0"/>
          </a:p>
        </p:txBody>
      </p:sp>
    </p:spTree>
    <p:extLst>
      <p:ext uri="{BB962C8B-B14F-4D97-AF65-F5344CB8AC3E}">
        <p14:creationId xmlns:p14="http://schemas.microsoft.com/office/powerpoint/2010/main" val="23454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dirty="0"/>
              <a:t>A modell megkülönböztető </a:t>
            </a:r>
            <a:r>
              <a:rPr lang="hu-HU" dirty="0" smtClean="0"/>
              <a:t>jegyei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800" dirty="0" smtClean="0"/>
              <a:t>erősen progresszív adóztatás</a:t>
            </a:r>
          </a:p>
          <a:p>
            <a:pPr>
              <a:buFontTx/>
              <a:buChar char="-"/>
            </a:pPr>
            <a:r>
              <a:rPr lang="hu-HU" sz="2800" dirty="0" smtClean="0"/>
              <a:t>egyetemes és egyenlősítésre törekvő jövedelembiztosítási rendszer</a:t>
            </a:r>
          </a:p>
          <a:p>
            <a:pPr>
              <a:buFontTx/>
              <a:buChar char="-"/>
            </a:pPr>
            <a:r>
              <a:rPr lang="hu-HU" sz="2800" dirty="0" smtClean="0"/>
              <a:t>szolidarisztikus bérpolitika</a:t>
            </a:r>
          </a:p>
          <a:p>
            <a:pPr>
              <a:buFontTx/>
              <a:buChar char="-"/>
            </a:pPr>
            <a:r>
              <a:rPr lang="hu-HU" sz="2800" dirty="0" smtClean="0"/>
              <a:t>kiterjedt állami egészségügyi szektor  és iskolarendszer</a:t>
            </a:r>
          </a:p>
          <a:p>
            <a:pPr>
              <a:buFontTx/>
              <a:buChar char="-"/>
            </a:pPr>
            <a:r>
              <a:rPr lang="hu-HU" sz="2800" dirty="0" smtClean="0"/>
              <a:t>lágy környezetpolitika</a:t>
            </a:r>
          </a:p>
          <a:p>
            <a:pPr>
              <a:buFontTx/>
              <a:buChar char="-"/>
            </a:pPr>
            <a:r>
              <a:rPr lang="hu-HU" sz="2800" dirty="0" smtClean="0"/>
              <a:t>teljes foglalkoztatás célkitűzése</a:t>
            </a:r>
          </a:p>
          <a:p>
            <a:pPr>
              <a:buFontTx/>
              <a:buChar char="-"/>
            </a:pPr>
            <a:r>
              <a:rPr lang="hu-HU" sz="2800" dirty="0" smtClean="0"/>
              <a:t>politikai döntésekben való demokratikus részvétel ideája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33423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/>
              <a:t>A svéd gazdaság fő </a:t>
            </a:r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u-HU" sz="2800" dirty="0" smtClean="0"/>
              <a:t>A vállalatok </a:t>
            </a:r>
            <a:r>
              <a:rPr lang="hu-HU" sz="2800" i="1" dirty="0" smtClean="0"/>
              <a:t>90%-a magántulajdonban</a:t>
            </a:r>
            <a:r>
              <a:rPr lang="hu-HU" sz="2800" dirty="0" smtClean="0"/>
              <a:t> van, 5% a szövetkezeti tulajdon aránya és csak a maradék állami.</a:t>
            </a:r>
          </a:p>
          <a:p>
            <a:pPr>
              <a:buFontTx/>
              <a:buChar char="-"/>
            </a:pPr>
            <a:r>
              <a:rPr lang="hu-HU" sz="2800" dirty="0" smtClean="0"/>
              <a:t>A termelés 65%-át magáncégek, 20%-át szövetkezetek, 15%-ot állami cégek állítják elő</a:t>
            </a:r>
          </a:p>
          <a:p>
            <a:pPr>
              <a:buFontTx/>
              <a:buChar char="-"/>
            </a:pPr>
            <a:r>
              <a:rPr lang="hu-HU" sz="2800" dirty="0" smtClean="0"/>
              <a:t>Foglalkoztatási arányok: 60% magánszektor – 40% állami sz.</a:t>
            </a:r>
          </a:p>
          <a:p>
            <a:pPr>
              <a:buFontTx/>
              <a:buChar char="-"/>
            </a:pPr>
            <a:r>
              <a:rPr lang="hu-HU" sz="2800" dirty="0" smtClean="0"/>
              <a:t>Jövedelem felhasználás: magánjavak: 50% (OECD: 60%) – közjavak: 30% (OECD: 20%)</a:t>
            </a:r>
          </a:p>
        </p:txBody>
      </p:sp>
    </p:spTree>
    <p:extLst>
      <p:ext uri="{BB962C8B-B14F-4D97-AF65-F5344CB8AC3E}">
        <p14:creationId xmlns:p14="http://schemas.microsoft.com/office/powerpoint/2010/main" val="3482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dirty="0"/>
              <a:t>A svéd gazdaság fő </a:t>
            </a:r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400" dirty="0" smtClean="0"/>
              <a:t>A döntéshozatal ugyan centralizált, ahol jelentős szerepe van a kollektív alkuknak, megállapodásoknak, az államnak - mégis: </a:t>
            </a:r>
            <a:r>
              <a:rPr lang="hu-HU" sz="2400" i="1" dirty="0" smtClean="0"/>
              <a:t>nyoma sincs a központi tervezésnek</a:t>
            </a:r>
          </a:p>
          <a:p>
            <a:pPr>
              <a:buFontTx/>
              <a:buChar char="-"/>
            </a:pPr>
            <a:r>
              <a:rPr lang="hu-HU" sz="2400" i="1" dirty="0" smtClean="0"/>
              <a:t>Kiterjedt magánszektor</a:t>
            </a:r>
            <a:r>
              <a:rPr lang="hu-HU" sz="2400" dirty="0" smtClean="0"/>
              <a:t> + </a:t>
            </a:r>
            <a:r>
              <a:rPr lang="hu-HU" sz="2400" i="1" dirty="0" smtClean="0"/>
              <a:t>nem szabályozott piacok (verseny): </a:t>
            </a:r>
            <a:r>
              <a:rPr lang="hu-HU" sz="2400" dirty="0" smtClean="0"/>
              <a:t>így biztosítható leginkább a mikroökonómiai </a:t>
            </a:r>
            <a:r>
              <a:rPr lang="hu-HU" sz="2400" i="1" dirty="0" smtClean="0"/>
              <a:t>hatékonyság</a:t>
            </a:r>
          </a:p>
          <a:p>
            <a:pPr>
              <a:buFontTx/>
              <a:buChar char="-"/>
            </a:pPr>
            <a:r>
              <a:rPr lang="hu-HU" sz="2400" i="1" dirty="0" smtClean="0"/>
              <a:t>Aktív keynesiánus költségvetési </a:t>
            </a:r>
            <a:r>
              <a:rPr lang="hu-HU" sz="2400" dirty="0" smtClean="0"/>
              <a:t>politika – </a:t>
            </a:r>
            <a:r>
              <a:rPr lang="hu-HU" sz="2400" dirty="0" err="1" smtClean="0"/>
              <a:t>Myrdal</a:t>
            </a:r>
            <a:r>
              <a:rPr lang="hu-HU" sz="2400" dirty="0" smtClean="0"/>
              <a:t> (a hangsúly a fogyasztáson és nem a befektetéseken van)</a:t>
            </a:r>
          </a:p>
          <a:p>
            <a:pPr>
              <a:buFontTx/>
              <a:buChar char="-"/>
            </a:pPr>
            <a:r>
              <a:rPr lang="hu-HU" sz="2400" i="1" dirty="0" smtClean="0"/>
              <a:t>Szolidáris bérpolitika</a:t>
            </a:r>
            <a:r>
              <a:rPr lang="hu-HU" sz="2400" dirty="0" smtClean="0"/>
              <a:t> (a bérkülönbségek csökkentése elősegítheti a termelékenység fokozását – kényszert jelent, de hosszú távon nem tartható)</a:t>
            </a:r>
          </a:p>
          <a:p>
            <a:pPr>
              <a:buFontTx/>
              <a:buChar char="-"/>
            </a:pPr>
            <a:r>
              <a:rPr lang="hu-HU" sz="2400" i="1" dirty="0" smtClean="0"/>
              <a:t>Aktív munkaerő-piaci politika </a:t>
            </a:r>
            <a:r>
              <a:rPr lang="hu-HU" sz="2400" dirty="0" smtClean="0"/>
              <a:t>(teljes fogl.+mobilitás fokozása)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21535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51520" y="188640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>
                <a:latin typeface="Georgia" panose="02040502050405020303" pitchFamily="18" charset="0"/>
              </a:rPr>
              <a:t>„A </a:t>
            </a:r>
            <a:r>
              <a:rPr lang="hu-HU" sz="2000" dirty="0">
                <a:latin typeface="Georgia" panose="02040502050405020303" pitchFamily="18" charset="0"/>
              </a:rPr>
              <a:t>termelékeny, versenyképes vállalatok számára elérhető </a:t>
            </a:r>
            <a:r>
              <a:rPr lang="hu-HU" sz="2000" dirty="0" smtClean="0">
                <a:latin typeface="Georgia" panose="02040502050405020303" pitchFamily="18" charset="0"/>
              </a:rPr>
              <a:t>tőkekínálatot javította az </a:t>
            </a:r>
            <a:r>
              <a:rPr lang="hu-HU" sz="2000" b="1" dirty="0" smtClean="0">
                <a:latin typeface="Georgia" panose="02040502050405020303" pitchFamily="18" charset="0"/>
              </a:rPr>
              <a:t>állami </a:t>
            </a:r>
            <a:r>
              <a:rPr lang="hu-HU" sz="2000" b="1" dirty="0">
                <a:latin typeface="Georgia" panose="02040502050405020303" pitchFamily="18" charset="0"/>
              </a:rPr>
              <a:t>pénzalapok </a:t>
            </a:r>
            <a:r>
              <a:rPr lang="hu-HU" sz="2000" dirty="0">
                <a:latin typeface="Georgia" panose="02040502050405020303" pitchFamily="18" charset="0"/>
              </a:rPr>
              <a:t>rendszere, amelyek egyúttal a kormány kísérletét jelentették a </a:t>
            </a:r>
            <a:r>
              <a:rPr lang="hu-HU" sz="2000" dirty="0" smtClean="0">
                <a:latin typeface="Georgia" panose="02040502050405020303" pitchFamily="18" charset="0"/>
              </a:rPr>
              <a:t>beruházások ellenőrzésére</a:t>
            </a:r>
            <a:r>
              <a:rPr lang="hu-HU" sz="2000" dirty="0">
                <a:latin typeface="Georgia" panose="02040502050405020303" pitchFamily="18" charset="0"/>
              </a:rPr>
              <a:t>. A konjunkturális-beruházási alapot ténylegesen 1955-ben hozták </a:t>
            </a:r>
            <a:r>
              <a:rPr lang="hu-HU" sz="2000" dirty="0" smtClean="0">
                <a:latin typeface="Georgia" panose="02040502050405020303" pitchFamily="18" charset="0"/>
              </a:rPr>
              <a:t>létre a ciklikus ingadozások </a:t>
            </a:r>
            <a:r>
              <a:rPr lang="hu-HU" sz="2000" dirty="0">
                <a:latin typeface="Georgia" panose="02040502050405020303" pitchFamily="18" charset="0"/>
              </a:rPr>
              <a:t>kiegyenlítésére és a foglalkoztatottság szabályozására. Tőkéje</a:t>
            </a:r>
          </a:p>
          <a:p>
            <a:r>
              <a:rPr lang="hu-HU" sz="2000" dirty="0" smtClean="0">
                <a:latin typeface="Georgia" panose="02040502050405020303" pitchFamily="18" charset="0"/>
              </a:rPr>
              <a:t>úgy </a:t>
            </a:r>
            <a:r>
              <a:rPr lang="hu-HU" sz="2000" dirty="0">
                <a:latin typeface="Georgia" panose="02040502050405020303" pitchFamily="18" charset="0"/>
              </a:rPr>
              <a:t>gyűlik össze, hogy </a:t>
            </a:r>
            <a:r>
              <a:rPr lang="hu-HU" sz="2000" b="1" dirty="0" smtClean="0">
                <a:latin typeface="Georgia" panose="02040502050405020303" pitchFamily="18" charset="0"/>
              </a:rPr>
              <a:t>konjunktúra </a:t>
            </a:r>
            <a:r>
              <a:rPr lang="hu-HU" sz="2000" b="1" dirty="0">
                <a:latin typeface="Georgia" panose="02040502050405020303" pitchFamily="18" charset="0"/>
              </a:rPr>
              <a:t>idején a magánvállalatok a profitjuk 20-40 %-át </a:t>
            </a:r>
            <a:r>
              <a:rPr lang="hu-HU" sz="2000" b="1" dirty="0" smtClean="0">
                <a:latin typeface="Georgia" panose="02040502050405020303" pitchFamily="18" charset="0"/>
              </a:rPr>
              <a:t>adómentesen elhelyezhetik </a:t>
            </a:r>
            <a:r>
              <a:rPr lang="hu-HU" sz="2000" b="1" dirty="0">
                <a:latin typeface="Georgia" panose="02040502050405020303" pitchFamily="18" charset="0"/>
              </a:rPr>
              <a:t>a központi bankban. Az alapban lévő tőke felhasználását a </a:t>
            </a:r>
            <a:r>
              <a:rPr lang="hu-HU" sz="2000" b="1" dirty="0" smtClean="0">
                <a:latin typeface="Georgia" panose="02040502050405020303" pitchFamily="18" charset="0"/>
              </a:rPr>
              <a:t>kormány engedélyezi</a:t>
            </a:r>
            <a:r>
              <a:rPr lang="hu-HU" sz="2000" b="1" dirty="0">
                <a:latin typeface="Georgia" panose="02040502050405020303" pitchFamily="18" charset="0"/>
              </a:rPr>
              <a:t>. </a:t>
            </a:r>
            <a:r>
              <a:rPr lang="hu-HU" sz="2000" dirty="0">
                <a:latin typeface="Georgia" panose="02040502050405020303" pitchFamily="18" charset="0"/>
              </a:rPr>
              <a:t>A fejlesztési alapot 1960-ban teremtették meg a közvetett adó </a:t>
            </a:r>
            <a:r>
              <a:rPr lang="hu-HU" sz="2000" dirty="0" smtClean="0">
                <a:latin typeface="Georgia" panose="02040502050405020303" pitchFamily="18" charset="0"/>
              </a:rPr>
              <a:t>felemeléséből a </a:t>
            </a:r>
            <a:r>
              <a:rPr lang="hu-HU" sz="2000" dirty="0" err="1">
                <a:latin typeface="Georgia" panose="02040502050405020303" pitchFamily="18" charset="0"/>
              </a:rPr>
              <a:t>munkaerőpiaci</a:t>
            </a:r>
            <a:r>
              <a:rPr lang="hu-HU" sz="2000" dirty="0">
                <a:latin typeface="Georgia" panose="02040502050405020303" pitchFamily="18" charset="0"/>
              </a:rPr>
              <a:t> politika finanszírozására. Szintén 1960-ban lépett érvénybe a </a:t>
            </a:r>
            <a:r>
              <a:rPr lang="hu-HU" sz="2000" dirty="0" smtClean="0">
                <a:latin typeface="Georgia" panose="02040502050405020303" pitchFamily="18" charset="0"/>
              </a:rPr>
              <a:t>kiegészítő nyugdíjakról </a:t>
            </a:r>
            <a:r>
              <a:rPr lang="hu-HU" sz="2000" dirty="0">
                <a:latin typeface="Georgia" panose="02040502050405020303" pitchFamily="18" charset="0"/>
              </a:rPr>
              <a:t>szóló törvény. A vállalatoktól a fizetési jegyzékek </a:t>
            </a:r>
            <a:r>
              <a:rPr lang="hu-HU" sz="2000" dirty="0" smtClean="0">
                <a:latin typeface="Georgia" panose="02040502050405020303" pitchFamily="18" charset="0"/>
              </a:rPr>
              <a:t>alapján történő levonásokból létrejött </a:t>
            </a:r>
            <a:r>
              <a:rPr lang="hu-HU" sz="2000" b="1" dirty="0" smtClean="0">
                <a:latin typeface="Georgia" panose="02040502050405020303" pitchFamily="18" charset="0"/>
              </a:rPr>
              <a:t>nyugdíjalap </a:t>
            </a:r>
            <a:r>
              <a:rPr lang="hu-HU" sz="2000" b="1" dirty="0">
                <a:latin typeface="Georgia" panose="02040502050405020303" pitchFamily="18" charset="0"/>
              </a:rPr>
              <a:t>állami kezelésbe került; nagy lehetőséget biztosított a </a:t>
            </a:r>
            <a:r>
              <a:rPr lang="hu-HU" sz="2000" b="1" dirty="0" smtClean="0">
                <a:latin typeface="Georgia" panose="02040502050405020303" pitchFamily="18" charset="0"/>
              </a:rPr>
              <a:t>kormánynak a beruházások hosszú távú irányítására</a:t>
            </a:r>
            <a:r>
              <a:rPr lang="hu-HU" sz="2000" dirty="0" smtClean="0">
                <a:latin typeface="Georgia" panose="02040502050405020303" pitchFamily="18" charset="0"/>
              </a:rPr>
              <a:t>.” (Nyilas 1985)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524645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7544" y="188640"/>
            <a:ext cx="8568952" cy="6563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Összefoglalás: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Magas fokú integráció a világgazdasági kapcsolatok rendszerébe. </a:t>
            </a: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fejlett világ lakosságának kevesebb mint 1% </a:t>
            </a:r>
            <a:r>
              <a:rPr lang="hu-H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-ával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ez a régió a GDP 3% </a:t>
            </a:r>
            <a:r>
              <a:rPr lang="hu-H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-át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és az ipari termelést, valamint az export 5% </a:t>
            </a:r>
            <a:r>
              <a:rPr lang="hu-H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-át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teszi ki. Külső tényezők ösztönzik az észak-európai államokat, hogy váltsanak a legújabb erőforrás-megtakarítási technológiákra, a fejlett irányítási technológiákra, meghatározzák a globális gazdasági rendszer új szakterületeit.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2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Az állam részvételének magas aránya a gazdaságban a GDP újraelosztási mechanizmusa révén. Ezenkívül az állam ösztönzi a tudományos és technikai haladást, finanszírozva a K + F közel 80% </a:t>
            </a:r>
            <a:r>
              <a:rPr lang="hu-H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-át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hu-HU" sz="11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635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188640"/>
            <a:ext cx="8964488" cy="5932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Erőteljes pénzügyi-ipari csoportok, valamint fejlett kooperatív mozgalom. A szövetkezeti szektor az a tény, hogy az agrárvállalkozások majdnem 90% </a:t>
            </a:r>
            <a:r>
              <a:rPr lang="hu-H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szövetkezetek formájában jön létre</a:t>
            </a: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A magasan képzett munkaerő. A közép- és felsőoktatás, a képzési programok és a személyzet átképzése magas szintű oktatási színvonalának biztosítása biztosítja, hogy a munkaerő képesítési szintje megfeleljen a szükséges piaci követelményeknek</a:t>
            </a: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A kormány gazdaságpolitikájának társadalmi orientációja. Az Észak-Európa országai biztosítják a lakosság teljes foglalkoztatását, folyamatosan törődnek a munkakörülmények javításával, a környezet védelmével és a szociális jóléti rendszer fejlesztésével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738991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79512" y="764702"/>
          <a:ext cx="8496945" cy="55857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30039"/>
                <a:gridCol w="1414789"/>
                <a:gridCol w="1414789"/>
                <a:gridCol w="1410096"/>
                <a:gridCol w="1413616"/>
                <a:gridCol w="1413616"/>
              </a:tblGrid>
              <a:tr h="377265">
                <a:tc>
                  <a:txBody>
                    <a:bodyPr/>
                    <a:lstStyle/>
                    <a:p>
                      <a:pPr marL="328930" marR="31750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Év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Svédország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290" marR="16256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Finnország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225" marR="27686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EU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Egyesült Államok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559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Japán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75584"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2159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1981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161925" marR="16256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2,17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161925" marR="16256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1,17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276860" marR="27686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1,69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44450" marR="44450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2,34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290195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2,11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1985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1,55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2,54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6950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2,84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1,96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2,65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2,85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2,04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1,90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2,98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2,13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2,65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6950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3,27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2,17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2,52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2,68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3,29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2,29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2,40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3,32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2,26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2,49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2,92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6950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3,41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2,52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2,53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2,82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3,51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2,69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2,56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2,89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3,59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2,86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1,84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2,61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3,02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6950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3,62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3,21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1,90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2,65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3,04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3,91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3,38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1,91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3,05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808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4,23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3,38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1,94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3,13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6950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4,09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3,43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1,95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2,64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3,18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468724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3,95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1625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3,48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27686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1,95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450" marR="44450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2,67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3,20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11560" y="116632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/>
              <a:t>K+F-ráfordítások a GDP százalékában</a:t>
            </a:r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539552" y="6453336"/>
            <a:ext cx="8136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/>
              <a:t>Forrás</a:t>
            </a:r>
            <a:r>
              <a:rPr lang="hu-HU"/>
              <a:t>: </a:t>
            </a:r>
            <a:r>
              <a:rPr lang="hu-HU" i="1"/>
              <a:t>OECD </a:t>
            </a:r>
            <a:r>
              <a:rPr lang="hu-HU"/>
              <a:t>[2001–2005]; New Cronos Eurostat-adatbázis.</a:t>
            </a:r>
          </a:p>
        </p:txBody>
      </p:sp>
    </p:spTree>
    <p:extLst>
      <p:ext uri="{BB962C8B-B14F-4D97-AF65-F5344CB8AC3E}">
        <p14:creationId xmlns:p14="http://schemas.microsoft.com/office/powerpoint/2010/main" val="22484428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251520" y="908720"/>
          <a:ext cx="8568950" cy="553784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74786"/>
                <a:gridCol w="657059"/>
                <a:gridCol w="658241"/>
                <a:gridCol w="658241"/>
                <a:gridCol w="657059"/>
                <a:gridCol w="658241"/>
                <a:gridCol w="658241"/>
                <a:gridCol w="657059"/>
                <a:gridCol w="658241"/>
                <a:gridCol w="658241"/>
                <a:gridCol w="657059"/>
                <a:gridCol w="658241"/>
                <a:gridCol w="658241"/>
              </a:tblGrid>
              <a:tr h="418146">
                <a:tc rowSpan="3">
                  <a:txBody>
                    <a:bodyPr/>
                    <a:lstStyle/>
                    <a:p>
                      <a:pPr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122555" marR="111760" algn="ctr">
                        <a:spcBef>
                          <a:spcPts val="5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Év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553720" marR="554355" algn="ctr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Ezrelék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0988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Index: 1960. év = 100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15494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Évi átlagos változás (százalék)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1814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7625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Nemzetgazdaság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001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Feldolgozóipar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699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Nemzetgazdaság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78105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Feldolgozóipar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572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Nemzetgazdaság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0010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Feldolgozóipar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2088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5880" marR="45720" indent="1270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Svéd-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45085" indent="1968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Finn-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6515" marR="45720" indent="1270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Svéd-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marR="45720" indent="1968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Finn-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44450" indent="1270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Svéd-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45085" indent="1968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Finn-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marR="45720" indent="1270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Svéd-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44450" indent="1968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Finn-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45085" indent="1270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Svéd-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 marR="45720" indent="1968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Finn-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44450" indent="1270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Svéd-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 marR="48260" indent="19685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Finn- ország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27117"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21590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1960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4635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1,19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4572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1,01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4635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2,77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4635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2,54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L="108585" marR="60325" algn="ct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7175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7175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70485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8509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–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8509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–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8382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–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 </a:t>
                      </a:r>
                    </a:p>
                    <a:p>
                      <a:pPr marR="87630" algn="r"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–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777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1965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1,71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1,47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3,79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3,47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137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137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7,6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7,9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777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1970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2,24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2,33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5,85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4,88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231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211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9,6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9,0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7,0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8045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1975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4,12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3,92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10,0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7,58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346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388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362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298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13,0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10,9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11,4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9,2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777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1980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3,85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4,49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10,3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9,43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324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445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373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293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–1,3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–0,3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777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1985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5,12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5,43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15,5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14,2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430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538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530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558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13,8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8045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5,79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5,98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487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539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668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729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1,9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777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1995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3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8,45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9,81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31,1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30,4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710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971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1124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1196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7,8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10,4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11,0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10,4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6777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10,2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14,7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39,8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46,3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861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1451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1435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1821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8,4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5,0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8,8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19515">
                <a:tc>
                  <a:txBody>
                    <a:bodyPr/>
                    <a:lstStyle/>
                    <a:p>
                      <a:pPr marL="21590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2005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11,3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57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16,7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48,9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69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55,9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585" marR="60325" algn="ct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950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1655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175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1766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7048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2199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09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3,3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5725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4,4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382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</a:rPr>
                        <a:t>7,2</a:t>
                      </a:r>
                      <a:endParaRPr lang="hu-H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7630" algn="r"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6,5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83568" y="18864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A kutató-fejlesztő tudósok és mérnökök aránya Svédországban és </a:t>
            </a:r>
            <a:r>
              <a:rPr lang="hu-HU" i="1" dirty="0" smtClean="0"/>
              <a:t>Finnországban</a:t>
            </a:r>
            <a:r>
              <a:rPr lang="hu-HU" dirty="0" smtClean="0"/>
              <a:t>(az </a:t>
            </a:r>
            <a:r>
              <a:rPr lang="hu-HU" dirty="0"/>
              <a:t>összes foglalkoztatotthoz viszonyítva)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11560" y="6520316"/>
            <a:ext cx="8208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/>
              <a:t>Forrás</a:t>
            </a:r>
            <a:r>
              <a:rPr lang="hu-HU"/>
              <a:t>: </a:t>
            </a:r>
            <a:r>
              <a:rPr lang="hu-HU" i="1"/>
              <a:t>UNESCO </a:t>
            </a:r>
            <a:r>
              <a:rPr lang="hu-HU"/>
              <a:t>[1970–1999]; </a:t>
            </a:r>
            <a:r>
              <a:rPr lang="hu-HU" i="1"/>
              <a:t>ILO </a:t>
            </a:r>
            <a:r>
              <a:rPr lang="hu-HU"/>
              <a:t>[1965–2004]; </a:t>
            </a:r>
            <a:r>
              <a:rPr lang="hu-HU" i="1"/>
              <a:t>UN </a:t>
            </a:r>
            <a:r>
              <a:rPr lang="hu-HU"/>
              <a:t>[1963–1992].</a:t>
            </a:r>
          </a:p>
        </p:txBody>
      </p:sp>
    </p:spTree>
    <p:extLst>
      <p:ext uri="{BB962C8B-B14F-4D97-AF65-F5344CB8AC3E}">
        <p14:creationId xmlns:p14="http://schemas.microsoft.com/office/powerpoint/2010/main" val="3821493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88640"/>
            <a:ext cx="8784976" cy="480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165" marR="425450" indent="180340" algn="just">
              <a:lnSpc>
                <a:spcPct val="107000"/>
              </a:lnSpc>
              <a:spcAft>
                <a:spcPts val="0"/>
              </a:spcAft>
            </a:pP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Az ún. svéd jóléti rendszert leginkább univerzális jellege tette egyedivé, amely a második világháború után sok tekintetben más nyugat-európai országokban is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érvényesült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főként a 90-es évekig, amikor megkezdődött részleges leépítése. A jóléti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állam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reformja során 1995 és 2000 között a szociális juttatások a GDP-hez képest Svédországban 35,0-ről 31,7 százalékra, Finnországban 30,9-ről 24,4 százalékra, az EU 15-ökben 27,1-ről 26,2 százalékra csökkentek (</a:t>
            </a:r>
            <a:r>
              <a:rPr lang="hu-H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EUROSTAT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[2003] 59. old.). </a:t>
            </a:r>
            <a:r>
              <a:rPr lang="hu-H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juttatások és az adórendszer reformja ellenére a jövedelem- és vagyonegyenlőség mértéke Svédországban még mindig magasabb, mint bármely más tőkés országban Finnország kivételével</a:t>
            </a:r>
            <a:r>
              <a:rPr lang="hu-H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(Simon </a:t>
            </a:r>
            <a:r>
              <a:rPr lang="hu-H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hu-H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tatisztikai Szemle 2006)</a:t>
            </a:r>
            <a:endParaRPr lang="hu-H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5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4</a:t>
            </a:r>
            <a:r>
              <a:rPr lang="hu-HU" sz="4000" dirty="0" smtClean="0"/>
              <a:t> alapelv támasztja alá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hu-HU" dirty="0" smtClean="0"/>
              <a:t>Igazságosság, méltányosság: a nagy jövedelemegyenlőtlenségek társadalmi békét, de akár a gazdaság működőképességét veszélyeztetik</a:t>
            </a:r>
          </a:p>
          <a:p>
            <a:r>
              <a:rPr lang="hu-HU" dirty="0" smtClean="0"/>
              <a:t>Piaci kudarcok: </a:t>
            </a:r>
            <a:r>
              <a:rPr lang="hu-HU" dirty="0" err="1" smtClean="0"/>
              <a:t>Externáliák</a:t>
            </a:r>
            <a:r>
              <a:rPr lang="hu-HU" dirty="0" smtClean="0"/>
              <a:t>, közjavak (+ </a:t>
            </a:r>
            <a:r>
              <a:rPr lang="hu-HU" dirty="0" err="1" smtClean="0"/>
              <a:t>meritokratikus</a:t>
            </a:r>
            <a:r>
              <a:rPr lang="hu-HU" dirty="0" smtClean="0"/>
              <a:t> javak), nem tökéletes verseny, információs problémák</a:t>
            </a:r>
          </a:p>
          <a:p>
            <a:r>
              <a:rPr lang="hu-HU" dirty="0" smtClean="0"/>
              <a:t>Társadalmi-erkölcsi normák</a:t>
            </a:r>
          </a:p>
          <a:p>
            <a:r>
              <a:rPr lang="hu-HU" dirty="0" smtClean="0"/>
              <a:t>Bizonytalanság, kockázat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6824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dirty="0"/>
              <a:t>A svéd modell </a:t>
            </a:r>
            <a:r>
              <a:rPr lang="hu-HU" dirty="0" smtClean="0"/>
              <a:t>teljesítménye (</a:t>
            </a:r>
            <a:r>
              <a:rPr lang="hu-HU" dirty="0" err="1" smtClean="0"/>
              <a:t>Türei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400" dirty="0" smtClean="0"/>
              <a:t>Ha ezt a saját céljainak megvalósításán mérjük, akkor valószínűleg jó osztályzatot kell adni</a:t>
            </a:r>
          </a:p>
          <a:p>
            <a:pPr>
              <a:buFontTx/>
              <a:buChar char="-"/>
            </a:pPr>
            <a:r>
              <a:rPr lang="hu-HU" sz="2400" dirty="0" smtClean="0"/>
              <a:t>Ha viszont a gazdasági teljesítmény szokásos mutatóival értékeljük a svéd modellt megvalósító svéd gazdaság teljesítményét, akkor már sokkal rosszabb osztályzatot adhatunk</a:t>
            </a:r>
          </a:p>
          <a:p>
            <a:pPr>
              <a:buFontTx/>
              <a:buChar char="-"/>
            </a:pPr>
            <a:r>
              <a:rPr lang="hu-HU" sz="2400" dirty="0" smtClean="0"/>
              <a:t>Mikor emelkedett fel a svéd gazdaság? Mikor vált a fejlett világ egyik leggazdagabb országává Svédország? </a:t>
            </a:r>
          </a:p>
          <a:p>
            <a:pPr>
              <a:buFontTx/>
              <a:buChar char="-"/>
            </a:pPr>
            <a:r>
              <a:rPr lang="hu-HU" sz="2400" b="1" i="1" dirty="0" smtClean="0"/>
              <a:t>Nem a svéd modell alkalmazásának időszakában, hanem ezt megelőzően!</a:t>
            </a:r>
            <a:r>
              <a:rPr lang="hu-HU" b="1" dirty="0" smtClean="0"/>
              <a:t> 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832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hu-HU" dirty="0"/>
              <a:t>A svéd modell </a:t>
            </a:r>
            <a:r>
              <a:rPr lang="hu-HU" dirty="0" smtClean="0"/>
              <a:t>teljesítménye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073427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 smtClean="0"/>
              <a:t>Svédország kiemelkedése a XX. Sz. első felében következett be: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44712"/>
            <a:ext cx="8424936" cy="373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5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dirty="0"/>
              <a:t>A svéd modell </a:t>
            </a:r>
            <a:r>
              <a:rPr lang="hu-HU" dirty="0" smtClean="0"/>
              <a:t>teljesítménye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hu-H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 1870-től</a:t>
            </a:r>
            <a:r>
              <a:rPr lang="hu-H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hu-H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  <a:r>
              <a:rPr lang="hu-HU" sz="2400" dirty="0">
                <a:solidFill>
                  <a:srgbClr val="000000"/>
                </a:solidFill>
                <a:latin typeface="Times New Roman"/>
                <a:ea typeface="Times New Roman"/>
              </a:rPr>
              <a:t>z</a:t>
            </a:r>
            <a:r>
              <a:rPr lang="hu-HU" sz="2400" spc="10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1960-a</a:t>
            </a:r>
            <a:r>
              <a:rPr lang="hu-HU" sz="2400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hu-HU" sz="2400" spc="6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éve</a:t>
            </a:r>
            <a:r>
              <a:rPr lang="hu-HU" sz="2400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  <a:r>
              <a:rPr lang="hu-HU" sz="2400" spc="19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közepéig</a:t>
            </a:r>
            <a:r>
              <a:rPr lang="hu-HU" sz="2400" dirty="0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hu-HU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ige</a:t>
            </a:r>
            <a:r>
              <a:rPr lang="hu-HU" sz="2400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  <a:r>
              <a:rPr lang="hu-HU" sz="2400" spc="17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i="1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decentralizál</a:t>
            </a:r>
            <a:r>
              <a:rPr lang="hu-HU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t</a:t>
            </a:r>
            <a:r>
              <a:rPr lang="hu-HU" sz="2400" spc="-7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é</a:t>
            </a:r>
            <a:r>
              <a:rPr lang="hu-HU" sz="2400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hu-HU" sz="2400" spc="1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ki</a:t>
            </a:r>
            <a:r>
              <a:rPr lang="hu-HU" sz="2400" i="1" dirty="0">
                <a:solidFill>
                  <a:srgbClr val="000000"/>
                </a:solidFill>
                <a:latin typeface="Times New Roman"/>
                <a:ea typeface="Times New Roman"/>
              </a:rPr>
              <a:t>s</a:t>
            </a:r>
            <a:r>
              <a:rPr lang="hu-HU" sz="240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i="1" spc="5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</a:t>
            </a:r>
            <a:r>
              <a:rPr lang="hu-HU" sz="2400" i="1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kiterjedés</a:t>
            </a:r>
            <a:r>
              <a:rPr lang="hu-HU" sz="2400" i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ű</a:t>
            </a:r>
            <a:r>
              <a:rPr lang="hu-HU" sz="2400" spc="-7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álla</a:t>
            </a:r>
            <a:r>
              <a:rPr lang="hu-HU" sz="2400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hu-HU" sz="2400" spc="19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hu-H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jellemzi</a:t>
            </a:r>
          </a:p>
          <a:p>
            <a:pPr>
              <a:buFontTx/>
              <a:buChar char="-"/>
            </a:pPr>
            <a:r>
              <a:rPr lang="hu-HU" sz="2400" dirty="0" smtClean="0"/>
              <a:t>Ez </a:t>
            </a:r>
            <a:r>
              <a:rPr lang="hu-HU" sz="2400" dirty="0"/>
              <a:t>fő feladatának azt tekintette, hogy </a:t>
            </a:r>
            <a:r>
              <a:rPr lang="hu-HU" sz="2400" i="1" dirty="0"/>
              <a:t>stabil játékszabályokat </a:t>
            </a:r>
            <a:r>
              <a:rPr lang="hu-HU" sz="2400" dirty="0"/>
              <a:t>biztosítson, amelyek megfelelnek egy hatékony tőkés piac- </a:t>
            </a:r>
            <a:r>
              <a:rPr lang="hu-HU" sz="2400" dirty="0" smtClean="0"/>
              <a:t>gazdaságnak</a:t>
            </a:r>
          </a:p>
          <a:p>
            <a:pPr>
              <a:buFontTx/>
              <a:buChar char="-"/>
            </a:pPr>
            <a:r>
              <a:rPr lang="hu-HU" sz="2400" dirty="0"/>
              <a:t>a </a:t>
            </a:r>
            <a:r>
              <a:rPr lang="hu-HU" sz="2400" i="1" dirty="0"/>
              <a:t>klasszikus funkciókra </a:t>
            </a:r>
            <a:r>
              <a:rPr lang="hu-HU" sz="2400" dirty="0" smtClean="0"/>
              <a:t>koncentrált </a:t>
            </a:r>
            <a:r>
              <a:rPr lang="hu-HU" sz="2400" dirty="0"/>
              <a:t>és arra, hogy jó minőségű infrastruktúrát biztosítson, erősítse a humán </a:t>
            </a:r>
            <a:r>
              <a:rPr lang="hu-HU" sz="2400" dirty="0" smtClean="0"/>
              <a:t>tőkét</a:t>
            </a:r>
            <a:r>
              <a:rPr lang="hu-HU" sz="2400" dirty="0"/>
              <a:t>, átfogó közoktatást hozzon létre, s számos mérnöki iskolát</a:t>
            </a:r>
            <a:endParaRPr lang="hu-HU" sz="2400" dirty="0" smtClean="0"/>
          </a:p>
          <a:p>
            <a:pPr>
              <a:buFontTx/>
              <a:buChar char="-"/>
            </a:pPr>
            <a:r>
              <a:rPr lang="hu-HU" sz="2400" dirty="0"/>
              <a:t>Egy évszázad </a:t>
            </a:r>
            <a:r>
              <a:rPr lang="hu-HU" sz="2400" dirty="0" smtClean="0"/>
              <a:t>nagyon  </a:t>
            </a:r>
            <a:r>
              <a:rPr lang="hu-HU" sz="2400" dirty="0"/>
              <a:t>hatékony piacorientált gazdasági fejlődés  jellemezte Svédországot egészen a 20. század hatvanas évtizedének </a:t>
            </a:r>
            <a:r>
              <a:rPr lang="hu-HU" sz="2400" dirty="0" smtClean="0"/>
              <a:t>közepéig, az átlagosnál kisebb közszektorral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7932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/>
              <a:t>A svéd modell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400" dirty="0" smtClean="0"/>
              <a:t>A svéd modell, mint az univerzális jóléti állam minta modellje csak ezt </a:t>
            </a:r>
            <a:r>
              <a:rPr lang="hu-HU" sz="2400" i="1" dirty="0" smtClean="0"/>
              <a:t>követően,</a:t>
            </a:r>
            <a:r>
              <a:rPr lang="hu-HU" sz="2400" dirty="0" smtClean="0"/>
              <a:t> viharos sebességgel a 60-as – 70-es években jön létre</a:t>
            </a:r>
          </a:p>
          <a:p>
            <a:pPr>
              <a:buFontTx/>
              <a:buChar char="-"/>
            </a:pPr>
            <a:r>
              <a:rPr lang="hu-HU" sz="2400" dirty="0" smtClean="0"/>
              <a:t>De: mire kifejlesztik, a problémái is előjönnek. Mik ezek?</a:t>
            </a:r>
          </a:p>
          <a:p>
            <a:pPr>
              <a:buFontTx/>
              <a:buChar char="-"/>
            </a:pPr>
            <a:r>
              <a:rPr lang="hu-HU" sz="2400" dirty="0" smtClean="0"/>
              <a:t>A közkiadások olyan felfúvódásával jár, hogy az </a:t>
            </a:r>
            <a:r>
              <a:rPr lang="hu-HU" sz="2400" i="1" dirty="0" smtClean="0"/>
              <a:t>finanszírozhatatlan</a:t>
            </a:r>
          </a:p>
          <a:p>
            <a:pPr>
              <a:buFontTx/>
              <a:buChar char="-"/>
            </a:pPr>
            <a:r>
              <a:rPr lang="hu-HU" sz="2400" dirty="0" smtClean="0"/>
              <a:t>Az adórendszer és általában az alkalmazott megoldások kifejezetten </a:t>
            </a:r>
            <a:r>
              <a:rPr lang="hu-HU" sz="2400" i="1" dirty="0" smtClean="0"/>
              <a:t>ellenérdekeltség</a:t>
            </a:r>
            <a:r>
              <a:rPr lang="hu-HU" sz="2400" dirty="0" smtClean="0"/>
              <a:t>et keltenek </a:t>
            </a:r>
          </a:p>
          <a:p>
            <a:pPr>
              <a:buFontTx/>
              <a:buChar char="-"/>
            </a:pPr>
            <a:r>
              <a:rPr lang="hu-HU" sz="2400" dirty="0" smtClean="0"/>
              <a:t>A lakosság </a:t>
            </a:r>
            <a:r>
              <a:rPr lang="hu-HU" sz="2400" i="1" dirty="0" smtClean="0"/>
              <a:t>motiváció</a:t>
            </a:r>
            <a:r>
              <a:rPr lang="hu-HU" sz="2400" dirty="0" smtClean="0"/>
              <a:t>s szintje nagyon </a:t>
            </a:r>
            <a:r>
              <a:rPr lang="hu-HU" sz="2400" i="1" dirty="0" smtClean="0"/>
              <a:t>alacsony</a:t>
            </a:r>
            <a:r>
              <a:rPr lang="hu-HU" sz="2400" dirty="0" smtClean="0"/>
              <a:t> szintre esik</a:t>
            </a:r>
          </a:p>
          <a:p>
            <a:pPr>
              <a:buFontTx/>
              <a:buChar char="-"/>
            </a:pPr>
            <a:r>
              <a:rPr lang="hu-HU" sz="2400" dirty="0" smtClean="0"/>
              <a:t>A korporatív alkuk, az állami dominancia </a:t>
            </a:r>
            <a:r>
              <a:rPr lang="hu-HU" sz="2400" i="1" dirty="0" smtClean="0"/>
              <a:t>félreorientál</a:t>
            </a:r>
            <a:r>
              <a:rPr lang="hu-HU" sz="2400" dirty="0" smtClean="0"/>
              <a:t> és </a:t>
            </a:r>
            <a:r>
              <a:rPr lang="hu-HU" sz="2400" i="1" dirty="0" smtClean="0"/>
              <a:t>konzervál 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35026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82154"/>
          </a:xfrm>
        </p:spPr>
        <p:txBody>
          <a:bodyPr/>
          <a:lstStyle/>
          <a:p>
            <a:r>
              <a:rPr lang="hu-HU" dirty="0"/>
              <a:t>A svéd társadalom életereje - </a:t>
            </a:r>
            <a:r>
              <a:rPr lang="hu-HU" dirty="0" smtClean="0"/>
              <a:t>adaptáció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>
              <a:buFontTx/>
              <a:buChar char="-"/>
            </a:pPr>
            <a:r>
              <a:rPr lang="hu-HU" sz="2400" dirty="0" smtClean="0"/>
              <a:t>A modellt a </a:t>
            </a:r>
            <a:r>
              <a:rPr lang="hu-HU" sz="2400" dirty="0"/>
              <a:t>fenntarthatóan kiegyensúlyozott államháztartás és a nemzetközi versenyképesség szempontja szerint </a:t>
            </a:r>
            <a:r>
              <a:rPr lang="hu-HU" sz="2400" i="1" dirty="0"/>
              <a:t>alapjaiban </a:t>
            </a:r>
            <a:r>
              <a:rPr lang="hu-HU" sz="2400" i="1" dirty="0" smtClean="0"/>
              <a:t>átszabták</a:t>
            </a:r>
          </a:p>
          <a:p>
            <a:pPr>
              <a:buFontTx/>
              <a:buChar char="-"/>
            </a:pPr>
            <a:r>
              <a:rPr lang="hu-HU" sz="2400" dirty="0"/>
              <a:t>A skandináv országokban</a:t>
            </a:r>
            <a:r>
              <a:rPr lang="hu-HU" sz="2400" i="1" dirty="0"/>
              <a:t> </a:t>
            </a:r>
            <a:r>
              <a:rPr lang="hu-HU" sz="2400" i="1" dirty="0" smtClean="0"/>
              <a:t>leépültek </a:t>
            </a:r>
            <a:r>
              <a:rPr lang="hu-HU" sz="2400" i="1" dirty="0"/>
              <a:t>a neokorporativizmus </a:t>
            </a:r>
            <a:r>
              <a:rPr lang="hu-HU" sz="2400" i="1" dirty="0" smtClean="0"/>
              <a:t>elemei</a:t>
            </a:r>
          </a:p>
          <a:p>
            <a:pPr>
              <a:buFontTx/>
              <a:buChar char="-"/>
            </a:pPr>
            <a:r>
              <a:rPr lang="hu-HU" sz="2400" dirty="0"/>
              <a:t>megnőtt</a:t>
            </a:r>
            <a:r>
              <a:rPr lang="hu-HU" sz="2400" i="1" dirty="0"/>
              <a:t> a szerződés szabadsága, a munka </a:t>
            </a:r>
            <a:r>
              <a:rPr lang="hu-HU" sz="2400" i="1" dirty="0" smtClean="0"/>
              <a:t>rugalmassága </a:t>
            </a:r>
            <a:r>
              <a:rPr lang="hu-HU" sz="2400" i="1" dirty="0"/>
              <a:t>és </a:t>
            </a:r>
            <a:r>
              <a:rPr lang="hu-HU" sz="2400" dirty="0"/>
              <a:t>erőteljesebben jut érvényre </a:t>
            </a:r>
            <a:r>
              <a:rPr lang="hu-HU" sz="2400" i="1" dirty="0"/>
              <a:t>a szociális piacgazdaság </a:t>
            </a:r>
            <a:r>
              <a:rPr lang="hu-HU" sz="2400" dirty="0"/>
              <a:t>eredeti felfogásából következő </a:t>
            </a:r>
            <a:r>
              <a:rPr lang="hu-HU" sz="2400" i="1" dirty="0" smtClean="0"/>
              <a:t>versenyelv</a:t>
            </a:r>
          </a:p>
          <a:p>
            <a:pPr>
              <a:buFontTx/>
              <a:buChar char="-"/>
            </a:pPr>
            <a:r>
              <a:rPr lang="hu-HU" sz="2400" dirty="0"/>
              <a:t>a </a:t>
            </a:r>
            <a:r>
              <a:rPr lang="hu-HU" sz="2400" dirty="0" smtClean="0"/>
              <a:t>támogatások nem </a:t>
            </a:r>
            <a:r>
              <a:rPr lang="hu-HU" sz="2400" dirty="0"/>
              <a:t>a munkapiacról való távolmaradást „édesítik meg”, hanem az oda való </a:t>
            </a:r>
            <a:r>
              <a:rPr lang="hu-HU" sz="2400" i="1" dirty="0"/>
              <a:t>visszatérést ösztönzik</a:t>
            </a:r>
          </a:p>
        </p:txBody>
      </p:sp>
    </p:spTree>
    <p:extLst>
      <p:ext uri="{BB962C8B-B14F-4D97-AF65-F5344CB8AC3E}">
        <p14:creationId xmlns:p14="http://schemas.microsoft.com/office/powerpoint/2010/main" val="23964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Emlékeztető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Beveridge</a:t>
            </a:r>
            <a:r>
              <a:rPr lang="hu-HU" dirty="0" smtClean="0"/>
              <a:t>: öt </a:t>
            </a:r>
            <a:r>
              <a:rPr lang="hu-HU" dirty="0"/>
              <a:t>„nyomorforrás” („</a:t>
            </a:r>
            <a:r>
              <a:rPr lang="hu-HU" dirty="0" err="1"/>
              <a:t>giant</a:t>
            </a:r>
            <a:r>
              <a:rPr lang="hu-HU" dirty="0"/>
              <a:t> </a:t>
            </a:r>
            <a:r>
              <a:rPr lang="hu-HU" dirty="0" err="1"/>
              <a:t>evils</a:t>
            </a:r>
            <a:r>
              <a:rPr lang="hu-HU" dirty="0"/>
              <a:t> of </a:t>
            </a:r>
            <a:r>
              <a:rPr lang="hu-HU" dirty="0" err="1"/>
              <a:t>want</a:t>
            </a:r>
            <a:r>
              <a:rPr lang="hu-HU" dirty="0"/>
              <a:t>”) – </a:t>
            </a:r>
            <a:r>
              <a:rPr lang="hu-HU" b="1" dirty="0"/>
              <a:t>betegség</a:t>
            </a:r>
            <a:r>
              <a:rPr lang="hu-HU" dirty="0"/>
              <a:t> (</a:t>
            </a:r>
            <a:r>
              <a:rPr lang="hu-HU" dirty="0" err="1"/>
              <a:t>disease</a:t>
            </a:r>
            <a:r>
              <a:rPr lang="hu-HU" dirty="0"/>
              <a:t>), </a:t>
            </a:r>
            <a:r>
              <a:rPr lang="hu-HU" b="1" dirty="0"/>
              <a:t>tudatlanság</a:t>
            </a:r>
            <a:r>
              <a:rPr lang="hu-HU" dirty="0"/>
              <a:t> (</a:t>
            </a:r>
            <a:r>
              <a:rPr lang="hu-HU" dirty="0" err="1"/>
              <a:t>ignorance</a:t>
            </a:r>
            <a:r>
              <a:rPr lang="hu-HU" dirty="0"/>
              <a:t>), </a:t>
            </a:r>
            <a:r>
              <a:rPr lang="hu-HU" b="1" dirty="0"/>
              <a:t>lakásínség és nyomor </a:t>
            </a:r>
            <a:r>
              <a:rPr lang="hu-HU" dirty="0"/>
              <a:t>(</a:t>
            </a:r>
            <a:r>
              <a:rPr lang="hu-HU" dirty="0" err="1"/>
              <a:t>squalor</a:t>
            </a:r>
            <a:r>
              <a:rPr lang="hu-HU" dirty="0"/>
              <a:t>), </a:t>
            </a:r>
            <a:r>
              <a:rPr lang="hu-HU" b="1" dirty="0"/>
              <a:t>munkanélküliség</a:t>
            </a:r>
            <a:r>
              <a:rPr lang="hu-HU" dirty="0"/>
              <a:t> (</a:t>
            </a:r>
            <a:r>
              <a:rPr lang="hu-HU" dirty="0" err="1"/>
              <a:t>idleness</a:t>
            </a:r>
            <a:r>
              <a:rPr lang="hu-HU" dirty="0"/>
              <a:t>), és </a:t>
            </a:r>
            <a:r>
              <a:rPr lang="hu-HU" b="1" dirty="0"/>
              <a:t>szegénység </a:t>
            </a:r>
            <a:r>
              <a:rPr lang="hu-HU" dirty="0"/>
              <a:t>(</a:t>
            </a:r>
            <a:r>
              <a:rPr lang="hu-HU" dirty="0" err="1"/>
              <a:t>poverty</a:t>
            </a:r>
            <a:r>
              <a:rPr lang="hu-HU" dirty="0"/>
              <a:t>) – </a:t>
            </a:r>
            <a:r>
              <a:rPr lang="hu-HU" dirty="0" smtClean="0"/>
              <a:t>megszüntetését </a:t>
            </a:r>
            <a:r>
              <a:rPr lang="hu-HU" dirty="0"/>
              <a:t>jelölte </a:t>
            </a:r>
            <a:r>
              <a:rPr lang="hu-HU" dirty="0" smtClean="0"/>
              <a:t>meg</a:t>
            </a:r>
          </a:p>
          <a:p>
            <a:r>
              <a:rPr lang="en-US" dirty="0"/>
              <a:t>WILLIAM BEVERIDGE: Report on Social Insurance and Allied Services. Parliamentary Papers, Report by Sir William Beveridge. </a:t>
            </a:r>
            <a:r>
              <a:rPr lang="en-US" smtClean="0"/>
              <a:t>1942-1943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024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u-HU" altLang="hu-HU" sz="2000"/>
              <a:t>Percentage of population in poverty, 2000 or late1990s</a:t>
            </a:r>
            <a:endParaRPr lang="en-US" altLang="hu-HU" sz="2000"/>
          </a:p>
        </p:txBody>
      </p:sp>
      <p:graphicFrame>
        <p:nvGraphicFramePr>
          <p:cNvPr id="75780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29915909"/>
              </p:ext>
            </p:extLst>
          </p:nvPr>
        </p:nvGraphicFramePr>
        <p:xfrm>
          <a:off x="175397" y="1484784"/>
          <a:ext cx="8691683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3" imgW="11792131" imgH="5372100" progId="Excel.Chart.8">
                  <p:embed/>
                </p:oleObj>
              </mc:Choice>
              <mc:Fallback>
                <p:oleObj name="Chart" r:id="rId3" imgW="11792131" imgH="53721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397" y="1484784"/>
                        <a:ext cx="8691683" cy="396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308725"/>
            <a:ext cx="8229600" cy="3603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altLang="hu-HU" sz="1800"/>
              <a:t>Forrás: Gatti and Glyn </a:t>
            </a:r>
            <a:r>
              <a:rPr lang="en-US" altLang="hu-HU" sz="1800"/>
              <a:t>[</a:t>
            </a:r>
            <a:r>
              <a:rPr lang="hu-HU" altLang="hu-HU" sz="1800"/>
              <a:t>2006</a:t>
            </a:r>
            <a:r>
              <a:rPr lang="en-US" altLang="hu-HU" sz="1800"/>
              <a:t>]</a:t>
            </a:r>
            <a:r>
              <a:rPr lang="hu-HU" altLang="hu-HU" sz="1800"/>
              <a:t> p. 308</a:t>
            </a:r>
            <a:endParaRPr lang="en-US" altLang="hu-HU" sz="1800"/>
          </a:p>
        </p:txBody>
      </p:sp>
    </p:spTree>
    <p:extLst>
      <p:ext uri="{BB962C8B-B14F-4D97-AF65-F5344CB8AC3E}">
        <p14:creationId xmlns:p14="http://schemas.microsoft.com/office/powerpoint/2010/main" val="29068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u-HU" altLang="hu-HU" sz="2800"/>
              <a:t>A jóléti állam típusai és a gazdasági növekedés</a:t>
            </a:r>
            <a:endParaRPr lang="en-US" altLang="hu-HU" sz="28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dirty="0"/>
              <a:t>Neoliberális tétel: kevesebb jóléti állam nagyobb, több jóléti állam kisebb gazdasági növekedést jelent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/>
              <a:t>ok: állami jóléti terhek növekedése, a piaci szereplők jövedelmeinek nagyobb arányú elvonása</a:t>
            </a:r>
          </a:p>
          <a:p>
            <a:pPr lvl="2">
              <a:lnSpc>
                <a:spcPct val="90000"/>
              </a:lnSpc>
            </a:pPr>
            <a:r>
              <a:rPr lang="hu-HU" altLang="hu-HU" sz="1800" dirty="0"/>
              <a:t>csökkenti az ösztönzést a teljesítmény növelésére</a:t>
            </a:r>
          </a:p>
          <a:p>
            <a:pPr lvl="2">
              <a:lnSpc>
                <a:spcPct val="90000"/>
              </a:lnSpc>
            </a:pPr>
            <a:r>
              <a:rPr lang="hu-HU" altLang="hu-HU" sz="1800" dirty="0"/>
              <a:t>meghamisítja a piaci árjelzéseket és ezzel rontja a hatékonyságot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/>
              <a:t>Ez az összefüggés empirikusan nem bizonyított</a:t>
            </a:r>
          </a:p>
          <a:p>
            <a:pPr>
              <a:lnSpc>
                <a:spcPct val="90000"/>
              </a:lnSpc>
            </a:pPr>
            <a:r>
              <a:rPr lang="hu-HU" altLang="hu-HU" sz="2400" dirty="0"/>
              <a:t>Elméleti ellenérv: a jóléti államnak nemcsak negatív, hanem pozitív – részben </a:t>
            </a:r>
            <a:r>
              <a:rPr lang="hu-HU" altLang="hu-HU" sz="2400" dirty="0" err="1"/>
              <a:t>extern</a:t>
            </a:r>
            <a:r>
              <a:rPr lang="hu-HU" altLang="hu-HU" sz="2400" dirty="0"/>
              <a:t> - gazdasági hatásai is vannak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/>
              <a:t>Beruházás a humán tőkébe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/>
              <a:t>Társadalmi stabilitás növelése, mint a gazdasági stabilitás feltétele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 err="1"/>
              <a:t>Anticiklikus</a:t>
            </a:r>
            <a:r>
              <a:rPr lang="hu-HU" altLang="hu-HU" sz="2000" dirty="0"/>
              <a:t> gazdasági hatás – szociális transzferek csillapítják a kereslet-csökkenést</a:t>
            </a:r>
          </a:p>
        </p:txBody>
      </p:sp>
    </p:spTree>
    <p:extLst>
      <p:ext uri="{BB962C8B-B14F-4D97-AF65-F5344CB8AC3E}">
        <p14:creationId xmlns:p14="http://schemas.microsoft.com/office/powerpoint/2010/main" val="1450819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hu-HU" altLang="hu-HU" sz="2400"/>
              <a:t>A jóléti állam típusai és a gazdasági növekedés</a:t>
            </a:r>
            <a:endParaRPr lang="en-US" altLang="hu-HU" sz="2400"/>
          </a:p>
        </p:txBody>
      </p:sp>
      <p:pic>
        <p:nvPicPr>
          <p:cNvPr id="10752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836613"/>
            <a:ext cx="6192838" cy="5472112"/>
          </a:xfrm>
          <a:noFill/>
          <a:ln/>
        </p:spPr>
      </p:pic>
      <p:sp>
        <p:nvSpPr>
          <p:cNvPr id="1075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6308725"/>
            <a:ext cx="8229600" cy="2889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hu-HU" altLang="hu-HU" sz="1600"/>
              <a:t>Forrás: OECD </a:t>
            </a:r>
            <a:r>
              <a:rPr lang="en-US" altLang="hu-HU" sz="1600"/>
              <a:t>[</a:t>
            </a:r>
            <a:r>
              <a:rPr lang="hu-HU" altLang="hu-HU" sz="1600"/>
              <a:t>2002</a:t>
            </a:r>
            <a:r>
              <a:rPr lang="en-US" altLang="hu-HU" sz="160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144923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582062"/>
              </p:ext>
            </p:extLst>
          </p:nvPr>
        </p:nvGraphicFramePr>
        <p:xfrm>
          <a:off x="323528" y="85750"/>
          <a:ext cx="8064897" cy="6772250"/>
        </p:xfrm>
        <a:graphic>
          <a:graphicData uri="http://schemas.openxmlformats.org/drawingml/2006/table">
            <a:tbl>
              <a:tblPr/>
              <a:tblGrid>
                <a:gridCol w="2688299"/>
                <a:gridCol w="2688299"/>
                <a:gridCol w="2688299"/>
              </a:tblGrid>
              <a:tr h="199131">
                <a:tc>
                  <a:txBody>
                    <a:bodyPr/>
                    <a:lstStyle/>
                    <a:p>
                      <a:pPr algn="ctr"/>
                      <a:r>
                        <a:rPr lang="hu-HU" sz="1400" dirty="0">
                          <a:effectLst/>
                        </a:rPr>
                        <a:t>Helyezés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>
                          <a:effectLst/>
                        </a:rPr>
                        <a:t>Ország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>
                          <a:effectLst/>
                        </a:rPr>
                        <a:t>Egy főre jutó GDP (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" tooltip="Amerikai dollár"/>
                        </a:rPr>
                        <a:t>USD</a:t>
                      </a:r>
                      <a:r>
                        <a:rPr lang="hu-HU" sz="1400">
                          <a:effectLst/>
                        </a:rPr>
                        <a:t>)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3" tooltip="Luxemburg"/>
                        </a:rPr>
                        <a:t>Luxemburg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107865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4" tooltip="Svájc"/>
                        </a:rPr>
                        <a:t>Svájc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80 591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3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5" tooltip="Norvégia"/>
                        </a:rPr>
                        <a:t>Norvégia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74 971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4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6" tooltip="Írország"/>
                        </a:rPr>
                        <a:t>Írország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70 638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 dirty="0">
                          <a:effectLst/>
                        </a:rPr>
                        <a:t>5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 dirty="0" smtClean="0">
                          <a:solidFill>
                            <a:srgbClr val="0B0080"/>
                          </a:solidFill>
                          <a:effectLst/>
                          <a:hlinkClick r:id="rId7" tooltip="Izland"/>
                        </a:rPr>
                        <a:t>Izland</a:t>
                      </a:r>
                      <a:endParaRPr lang="hu-HU" sz="1400" dirty="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70 332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6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8" tooltip="Katar"/>
                        </a:rPr>
                        <a:t>Katar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60 804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7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9" tooltip="Szingapúr"/>
                        </a:rPr>
                        <a:t>Szingapúr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57 713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8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0" tooltip="Dánia"/>
                        </a:rPr>
                        <a:t>Dánia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56 444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9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1" tooltip="Ausztrália (ország)"/>
                        </a:rPr>
                        <a:t>Ausztrália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55 707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10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2" tooltip="Svédország"/>
                        </a:rPr>
                        <a:t>Svédország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53 218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350300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11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3" tooltip="Amerikai Egyesült Államok"/>
                        </a:rPr>
                        <a:t>Amerikai Egyesült Államok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53 129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12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4" tooltip="Hollandia"/>
                        </a:rPr>
                        <a:t>Hollandia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48 346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13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5" tooltip="San Marino"/>
                        </a:rPr>
                        <a:t>San Marino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47 406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14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6" tooltip="Ausztria"/>
                        </a:rPr>
                        <a:t>Ausztria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47 290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15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7" tooltip="Finnország"/>
                        </a:rPr>
                        <a:t>Finnország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46 017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16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8" tooltip="Kanada"/>
                        </a:rPr>
                        <a:t>Kanada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45 077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17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19" tooltip="Németország"/>
                        </a:rPr>
                        <a:t>Németország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44 550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18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0" tooltip="Belgium"/>
                        </a:rPr>
                        <a:t>Belgium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43 582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19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1" tooltip="Új-Zéland"/>
                        </a:rPr>
                        <a:t>Új-Zéland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41 593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20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2" tooltip="Izrael"/>
                        </a:rPr>
                        <a:t>Izrael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40 258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21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3" tooltip="Franciaország"/>
                        </a:rPr>
                        <a:t>Franciaország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39 869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22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4" tooltip="Egyesült Királyság"/>
                        </a:rPr>
                        <a:t>Egyesült Királyság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39 735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23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5" tooltip="Japán"/>
                        </a:rPr>
                        <a:t>Japán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38 440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24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6" tooltip="Egyesült Arab Emírségek"/>
                        </a:rPr>
                        <a:t>Egyesült Arab Emírségek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>
                          <a:effectLst/>
                        </a:rPr>
                        <a:t>37 226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99131"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25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>
                          <a:effectLst/>
                        </a:rPr>
                        <a:t> </a:t>
                      </a:r>
                      <a:r>
                        <a:rPr lang="hu-HU" sz="1400" u="none" strike="noStrike">
                          <a:solidFill>
                            <a:srgbClr val="0B0080"/>
                          </a:solidFill>
                          <a:effectLst/>
                          <a:hlinkClick r:id="rId27" tooltip="Olaszország"/>
                        </a:rPr>
                        <a:t>Olaszország</a:t>
                      </a:r>
                      <a:endParaRPr lang="hu-HU" sz="1400">
                        <a:effectLst/>
                      </a:endParaRP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>
                          <a:effectLst/>
                        </a:rPr>
                        <a:t>31 984</a:t>
                      </a:r>
                    </a:p>
                  </a:txBody>
                  <a:tcPr marL="43519" marR="43519" marT="21759" marB="2175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2779</Words>
  <Application>Microsoft Office PowerPoint</Application>
  <PresentationFormat>Diavetítés a képernyőre (4:3 oldalarány)</PresentationFormat>
  <Paragraphs>765</Paragraphs>
  <Slides>44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44</vt:i4>
      </vt:variant>
    </vt:vector>
  </HeadingPairs>
  <TitlesOfParts>
    <vt:vector size="50" baseType="lpstr">
      <vt:lpstr>Arial</vt:lpstr>
      <vt:lpstr>Calibri</vt:lpstr>
      <vt:lpstr>Georgia</vt:lpstr>
      <vt:lpstr>Times New Roman</vt:lpstr>
      <vt:lpstr>Office-téma</vt:lpstr>
      <vt:lpstr>Chart</vt:lpstr>
      <vt:lpstr>Gazdaságpolitika 9. ea. </vt:lpstr>
      <vt:lpstr>A jóléti állam</vt:lpstr>
      <vt:lpstr>Kiváltó ok</vt:lpstr>
      <vt:lpstr>4 alapelv támasztja alá</vt:lpstr>
      <vt:lpstr>Emlékeztető</vt:lpstr>
      <vt:lpstr>Percentage of population in poverty, 2000 or late1990s</vt:lpstr>
      <vt:lpstr>A jóléti állam típusai és a gazdasági növekedés</vt:lpstr>
      <vt:lpstr>A jóléti állam típusai és a gazdasági növekedés</vt:lpstr>
      <vt:lpstr>PowerPoint bemutató</vt:lpstr>
      <vt:lpstr>PowerPoint bemutató</vt:lpstr>
      <vt:lpstr> Szociális transzferek előtti és utáni szegénységi ráta (1980) </vt:lpstr>
      <vt:lpstr>Jóléti állam típusai</vt:lpstr>
      <vt:lpstr>A jóléti állam</vt:lpstr>
      <vt:lpstr>A jóléti állam három típusa</vt:lpstr>
      <vt:lpstr>A jóléti államok és KE</vt:lpstr>
      <vt:lpstr>A jóléti állam</vt:lpstr>
      <vt:lpstr>A jóléti közkiadások</vt:lpstr>
      <vt:lpstr>PowerPoint bemutató</vt:lpstr>
      <vt:lpstr>Social spending 1980-2001 ((% GDP )</vt:lpstr>
      <vt:lpstr>A kontinentális, korporatív modell</vt:lpstr>
      <vt:lpstr>A kontinentális, korporatív modell</vt:lpstr>
      <vt:lpstr>Az univerzális jóléti államok </vt:lpstr>
      <vt:lpstr>PowerPoint bemutató</vt:lpstr>
      <vt:lpstr>PowerPoint bemutató</vt:lpstr>
      <vt:lpstr>A svéd modell</vt:lpstr>
      <vt:lpstr>Lagom</vt:lpstr>
      <vt:lpstr>A svéd modell</vt:lpstr>
      <vt:lpstr>A főbb gazdasági-társadalmi célok, jellemzők</vt:lpstr>
      <vt:lpstr>A főbb gazdasági-társadalmi célok, jellemzők (folyt)</vt:lpstr>
      <vt:lpstr>Általános modelljellemzők </vt:lpstr>
      <vt:lpstr>A modell megkülönböztető jegyei</vt:lpstr>
      <vt:lpstr>A svéd gazdaság fő jellemzői</vt:lpstr>
      <vt:lpstr>A svéd gazdaság fő jellemzői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A svéd modell teljesítménye (Türei)</vt:lpstr>
      <vt:lpstr>A svéd modell teljesítménye</vt:lpstr>
      <vt:lpstr>A svéd modell teljesítménye</vt:lpstr>
      <vt:lpstr>A svéd modell kialakulása</vt:lpstr>
      <vt:lpstr>A svéd társadalom életereje - adaptáció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65</cp:revision>
  <dcterms:created xsi:type="dcterms:W3CDTF">2011-12-06T13:04:46Z</dcterms:created>
  <dcterms:modified xsi:type="dcterms:W3CDTF">2019-10-16T12:55:13Z</dcterms:modified>
</cp:coreProperties>
</file>